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708" r:id="rId4"/>
    <p:sldMasterId id="2147483720" r:id="rId5"/>
  </p:sldMasterIdLst>
  <p:notesMasterIdLst>
    <p:notesMasterId r:id="rId20"/>
  </p:notesMasterIdLst>
  <p:sldIdLst>
    <p:sldId id="282" r:id="rId6"/>
    <p:sldId id="283" r:id="rId7"/>
    <p:sldId id="256" r:id="rId8"/>
    <p:sldId id="257" r:id="rId9"/>
    <p:sldId id="258" r:id="rId10"/>
    <p:sldId id="284" r:id="rId11"/>
    <p:sldId id="285" r:id="rId12"/>
    <p:sldId id="259" r:id="rId13"/>
    <p:sldId id="260" r:id="rId14"/>
    <p:sldId id="262" r:id="rId15"/>
    <p:sldId id="288" r:id="rId16"/>
    <p:sldId id="286" r:id="rId17"/>
    <p:sldId id="287" r:id="rId18"/>
    <p:sldId id="281" r:id="rId19"/>
  </p:sldIdLst>
  <p:sldSz cx="9144000" cy="6858000" type="screen4x3"/>
  <p:notesSz cx="6858000" cy="9144000"/>
  <p:embeddedFontLst>
    <p:embeddedFont>
      <p:font typeface="Bookman Old Style" pitchFamily="18" charset="0"/>
      <p:regular r:id="rId21"/>
      <p:bold r:id="rId22"/>
      <p:italic r:id="rId23"/>
      <p:boldItalic r:id="rId24"/>
    </p:embeddedFont>
    <p:embeddedFont>
      <p:font typeface="Calibri" pitchFamily="34" charset="0"/>
      <p:regular r:id="rId25"/>
      <p:bold r:id="rId26"/>
      <p:italic r:id="rId27"/>
      <p:boldItalic r:id="rId28"/>
    </p:embeddedFont>
    <p:embeddedFont>
      <p:font typeface="Wingdings 2" pitchFamily="18" charset="2"/>
      <p:regular r:id="rId29"/>
    </p:embeddedFont>
    <p:embeddedFont>
      <p:font typeface="Andalus" pitchFamily="18" charset="-78"/>
      <p:regular r:id="rId30"/>
    </p:embeddedFont>
    <p:embeddedFont>
      <p:font typeface="Wingdings 3" pitchFamily="18" charset="2"/>
      <p:regular r:id="rId31"/>
    </p:embeddedFont>
    <p:embeddedFont>
      <p:font typeface="Arial Black" pitchFamily="34" charset="0"/>
      <p:bold r:id="rId32"/>
    </p:embeddedFont>
    <p:embeddedFont>
      <p:font typeface="Gill Sans MT" pitchFamily="34" charset="0"/>
      <p:regular r:id="rId33"/>
      <p:bold r:id="rId34"/>
      <p:italic r:id="rId35"/>
      <p:boldItalic r:id="rId36"/>
    </p:embeddedFont>
    <p:embeddedFont>
      <p:font typeface="Candara" pitchFamily="34" charset="0"/>
      <p:regular r:id="rId37"/>
      <p:bold r:id="rId38"/>
      <p:italic r:id="rId39"/>
      <p:boldItalic r:id="rId40"/>
    </p:embeddedFont>
    <p:embeddedFont>
      <p:font typeface="Aharoni" pitchFamily="2" charset="-79"/>
      <p:bold r:id="rId41"/>
    </p:embeddedFont>
    <p:embeddedFont>
      <p:font typeface="Cambria" pitchFamily="18" charset="0"/>
      <p:regular r:id="rId42"/>
      <p:bold r:id="rId43"/>
      <p:italic r:id="rId44"/>
      <p:boldItalic r:id="rId45"/>
    </p:embeddedFont>
    <p:embeddedFont>
      <p:font typeface="OCR A Extended" pitchFamily="50"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59" autoAdjust="0"/>
  </p:normalViewPr>
  <p:slideViewPr>
    <p:cSldViewPr>
      <p:cViewPr varScale="1">
        <p:scale>
          <a:sx n="57" d="100"/>
          <a:sy n="57" d="100"/>
        </p:scale>
        <p:origin x="-11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DFA32-B55C-4FCF-BC95-98E529F1E20C}"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US"/>
        </a:p>
      </dgm:t>
    </dgm:pt>
    <dgm:pt modelId="{D36DACCE-B456-4299-A50D-2F6A683A4259}">
      <dgm:prSet phldrT="[Text]" custT="1"/>
      <dgm:spPr/>
      <dgm:t>
        <a:bodyPr/>
        <a:lstStyle/>
        <a:p>
          <a:r>
            <a:rPr lang="en-US" sz="2400" dirty="0" smtClean="0"/>
            <a:t>Saving Man</a:t>
          </a:r>
          <a:endParaRPr lang="en-US" sz="2400" dirty="0"/>
        </a:p>
      </dgm:t>
    </dgm:pt>
    <dgm:pt modelId="{64D939DE-D853-4F3C-98A6-F56BF0AF4B19}" type="parTrans" cxnId="{F1A8D621-4DE8-46E2-B54F-8D43C8436AFE}">
      <dgm:prSet/>
      <dgm:spPr/>
      <dgm:t>
        <a:bodyPr/>
        <a:lstStyle/>
        <a:p>
          <a:endParaRPr lang="en-US"/>
        </a:p>
      </dgm:t>
    </dgm:pt>
    <dgm:pt modelId="{DBF92904-E2E9-4052-8282-76FCF984C8B9}" type="sibTrans" cxnId="{F1A8D621-4DE8-46E2-B54F-8D43C8436AFE}">
      <dgm:prSet/>
      <dgm:spPr/>
      <dgm:t>
        <a:bodyPr/>
        <a:lstStyle/>
        <a:p>
          <a:endParaRPr lang="en-US"/>
        </a:p>
      </dgm:t>
    </dgm:pt>
    <dgm:pt modelId="{CE5E4A80-9FC4-44D9-B3AF-EE099F7EAF12}">
      <dgm:prSet phldrT="[Text]" custT="1"/>
      <dgm:spPr/>
      <dgm:t>
        <a:bodyPr/>
        <a:lstStyle/>
        <a:p>
          <a:r>
            <a:rPr lang="en-US" sz="2400" dirty="0" smtClean="0"/>
            <a:t>Sustaining Man</a:t>
          </a:r>
          <a:endParaRPr lang="en-US" sz="2400" dirty="0"/>
        </a:p>
      </dgm:t>
    </dgm:pt>
    <dgm:pt modelId="{F7483350-F8CB-40A4-982F-989A8190CDEE}" type="parTrans" cxnId="{4A1916F3-E8D4-4700-89C8-8632E60B8CED}">
      <dgm:prSet/>
      <dgm:spPr/>
      <dgm:t>
        <a:bodyPr/>
        <a:lstStyle/>
        <a:p>
          <a:endParaRPr lang="en-US"/>
        </a:p>
      </dgm:t>
    </dgm:pt>
    <dgm:pt modelId="{1763FD5B-A775-481E-87F2-5F85476C4434}" type="sibTrans" cxnId="{4A1916F3-E8D4-4700-89C8-8632E60B8CED}">
      <dgm:prSet/>
      <dgm:spPr/>
      <dgm:t>
        <a:bodyPr/>
        <a:lstStyle/>
        <a:p>
          <a:endParaRPr lang="en-US"/>
        </a:p>
      </dgm:t>
    </dgm:pt>
    <dgm:pt modelId="{EC3CA8D9-5F21-42E5-9F06-BF10C7E2FA1C}">
      <dgm:prSet phldrT="[Text]" custT="1"/>
      <dgm:spPr/>
      <dgm:t>
        <a:bodyPr/>
        <a:lstStyle/>
        <a:p>
          <a:r>
            <a:rPr lang="en-US" sz="2400" dirty="0" smtClean="0"/>
            <a:t>Creation of Man</a:t>
          </a:r>
          <a:endParaRPr lang="en-US" sz="2400" dirty="0"/>
        </a:p>
      </dgm:t>
    </dgm:pt>
    <dgm:pt modelId="{96D3F0E1-E066-454D-8E09-8EA5722C66AF}" type="parTrans" cxnId="{CE06749F-53FA-412F-936D-886F3AB1430B}">
      <dgm:prSet/>
      <dgm:spPr/>
      <dgm:t>
        <a:bodyPr/>
        <a:lstStyle/>
        <a:p>
          <a:endParaRPr lang="en-US"/>
        </a:p>
      </dgm:t>
    </dgm:pt>
    <dgm:pt modelId="{50BE3520-35D8-4994-9E98-3AE4C06FB479}" type="sibTrans" cxnId="{CE06749F-53FA-412F-936D-886F3AB1430B}">
      <dgm:prSet/>
      <dgm:spPr/>
      <dgm:t>
        <a:bodyPr/>
        <a:lstStyle/>
        <a:p>
          <a:endParaRPr lang="en-US"/>
        </a:p>
      </dgm:t>
    </dgm:pt>
    <dgm:pt modelId="{A7981BB5-999A-4254-897A-78785C195D29}">
      <dgm:prSet phldrT="[Text]" custT="1"/>
      <dgm:spPr/>
      <dgm:t>
        <a:bodyPr/>
        <a:lstStyle/>
        <a:p>
          <a:pPr algn="ctr"/>
          <a:r>
            <a:rPr lang="en-US" sz="3200" dirty="0" smtClean="0"/>
            <a:t>Christ</a:t>
          </a:r>
          <a:endParaRPr lang="en-US" sz="1700" dirty="0"/>
        </a:p>
      </dgm:t>
    </dgm:pt>
    <dgm:pt modelId="{CD57FBF9-537A-4B94-9D49-A6B6BEDD5777}" type="parTrans" cxnId="{FF6BC231-AEC6-42ED-AAEC-368F95C0C000}">
      <dgm:prSet/>
      <dgm:spPr/>
      <dgm:t>
        <a:bodyPr/>
        <a:lstStyle/>
        <a:p>
          <a:endParaRPr lang="en-US"/>
        </a:p>
      </dgm:t>
    </dgm:pt>
    <dgm:pt modelId="{A5EE341F-9B7B-43CB-8127-CB1AC5C0A5A9}" type="sibTrans" cxnId="{FF6BC231-AEC6-42ED-AAEC-368F95C0C000}">
      <dgm:prSet/>
      <dgm:spPr/>
      <dgm:t>
        <a:bodyPr/>
        <a:lstStyle/>
        <a:p>
          <a:endParaRPr lang="en-US"/>
        </a:p>
      </dgm:t>
    </dgm:pt>
    <dgm:pt modelId="{6A6DD2B4-D1AA-426A-BA28-A8A9DD37A3E7}">
      <dgm:prSet phldrT="[Text]" custT="1"/>
      <dgm:spPr/>
      <dgm:t>
        <a:bodyPr/>
        <a:lstStyle/>
        <a:p>
          <a:r>
            <a:rPr lang="en-US" sz="2400" dirty="0" smtClean="0"/>
            <a:t>Raising Man</a:t>
          </a:r>
          <a:endParaRPr lang="en-US" sz="2400" dirty="0"/>
        </a:p>
      </dgm:t>
    </dgm:pt>
    <dgm:pt modelId="{A52AEEC2-1705-4791-AE52-DEF34ABBA4EC}" type="parTrans" cxnId="{45A3008E-31CA-45E6-9E5B-D0B4EBF539DA}">
      <dgm:prSet/>
      <dgm:spPr/>
      <dgm:t>
        <a:bodyPr/>
        <a:lstStyle/>
        <a:p>
          <a:endParaRPr lang="en-US"/>
        </a:p>
      </dgm:t>
    </dgm:pt>
    <dgm:pt modelId="{9410FDCB-010D-49CC-AEBE-B98455A60874}" type="sibTrans" cxnId="{45A3008E-31CA-45E6-9E5B-D0B4EBF539DA}">
      <dgm:prSet/>
      <dgm:spPr/>
      <dgm:t>
        <a:bodyPr/>
        <a:lstStyle/>
        <a:p>
          <a:endParaRPr lang="en-US"/>
        </a:p>
      </dgm:t>
    </dgm:pt>
    <dgm:pt modelId="{AE4FB579-249C-43CB-B551-AD65EDE27D4D}" type="pres">
      <dgm:prSet presAssocID="{221DFA32-B55C-4FCF-BC95-98E529F1E20C}" presName="Name0" presStyleCnt="0">
        <dgm:presLayoutVars>
          <dgm:chMax val="7"/>
          <dgm:resizeHandles val="exact"/>
        </dgm:presLayoutVars>
      </dgm:prSet>
      <dgm:spPr/>
    </dgm:pt>
    <dgm:pt modelId="{C0A71C35-58EC-4CC9-A977-BB41A7AF8AFD}" type="pres">
      <dgm:prSet presAssocID="{221DFA32-B55C-4FCF-BC95-98E529F1E20C}" presName="comp1" presStyleCnt="0"/>
      <dgm:spPr/>
    </dgm:pt>
    <dgm:pt modelId="{A69458F1-E095-4BF6-96B9-18AC3C425FF3}" type="pres">
      <dgm:prSet presAssocID="{221DFA32-B55C-4FCF-BC95-98E529F1E20C}" presName="circle1" presStyleLbl="node1" presStyleIdx="0" presStyleCnt="5"/>
      <dgm:spPr/>
    </dgm:pt>
    <dgm:pt modelId="{2270B2F4-CAF0-4DDB-8B89-B86AB86A1394}" type="pres">
      <dgm:prSet presAssocID="{221DFA32-B55C-4FCF-BC95-98E529F1E20C}" presName="c1text" presStyleLbl="node1" presStyleIdx="0" presStyleCnt="5">
        <dgm:presLayoutVars>
          <dgm:bulletEnabled val="1"/>
        </dgm:presLayoutVars>
      </dgm:prSet>
      <dgm:spPr/>
    </dgm:pt>
    <dgm:pt modelId="{0226B6F5-EDEE-4EC8-BC69-A0BD2EE91A16}" type="pres">
      <dgm:prSet presAssocID="{221DFA32-B55C-4FCF-BC95-98E529F1E20C}" presName="comp2" presStyleCnt="0"/>
      <dgm:spPr/>
    </dgm:pt>
    <dgm:pt modelId="{D70650BB-806D-4D7C-8CFF-F2EFB900BDB8}" type="pres">
      <dgm:prSet presAssocID="{221DFA32-B55C-4FCF-BC95-98E529F1E20C}" presName="circle2" presStyleLbl="node1" presStyleIdx="1" presStyleCnt="5"/>
      <dgm:spPr/>
    </dgm:pt>
    <dgm:pt modelId="{A4CF9781-1CC3-4625-90B4-203A4D7CCBC5}" type="pres">
      <dgm:prSet presAssocID="{221DFA32-B55C-4FCF-BC95-98E529F1E20C}" presName="c2text" presStyleLbl="node1" presStyleIdx="1" presStyleCnt="5">
        <dgm:presLayoutVars>
          <dgm:bulletEnabled val="1"/>
        </dgm:presLayoutVars>
      </dgm:prSet>
      <dgm:spPr/>
    </dgm:pt>
    <dgm:pt modelId="{D1FE73E6-B3FF-4670-8A2C-BC0FB48708FF}" type="pres">
      <dgm:prSet presAssocID="{221DFA32-B55C-4FCF-BC95-98E529F1E20C}" presName="comp3" presStyleCnt="0"/>
      <dgm:spPr/>
    </dgm:pt>
    <dgm:pt modelId="{E0979CCF-BC35-4C85-AB9A-30E11B1497F7}" type="pres">
      <dgm:prSet presAssocID="{221DFA32-B55C-4FCF-BC95-98E529F1E20C}" presName="circle3" presStyleLbl="node1" presStyleIdx="2" presStyleCnt="5"/>
      <dgm:spPr/>
    </dgm:pt>
    <dgm:pt modelId="{2DF89A32-A8D0-421F-93EE-0C53908F979A}" type="pres">
      <dgm:prSet presAssocID="{221DFA32-B55C-4FCF-BC95-98E529F1E20C}" presName="c3text" presStyleLbl="node1" presStyleIdx="2" presStyleCnt="5">
        <dgm:presLayoutVars>
          <dgm:bulletEnabled val="1"/>
        </dgm:presLayoutVars>
      </dgm:prSet>
      <dgm:spPr/>
    </dgm:pt>
    <dgm:pt modelId="{222A0257-A98A-4114-B164-F18237ED8B7F}" type="pres">
      <dgm:prSet presAssocID="{221DFA32-B55C-4FCF-BC95-98E529F1E20C}" presName="comp4" presStyleCnt="0"/>
      <dgm:spPr/>
    </dgm:pt>
    <dgm:pt modelId="{3925EA6C-BA32-4510-AACF-DBF5D8B8F6D0}" type="pres">
      <dgm:prSet presAssocID="{221DFA32-B55C-4FCF-BC95-98E529F1E20C}" presName="circle4" presStyleLbl="node1" presStyleIdx="3" presStyleCnt="5"/>
      <dgm:spPr/>
      <dgm:t>
        <a:bodyPr/>
        <a:lstStyle/>
        <a:p>
          <a:endParaRPr lang="en-US"/>
        </a:p>
      </dgm:t>
    </dgm:pt>
    <dgm:pt modelId="{707DFA7F-99C3-4DA7-84E2-028F60D3E28D}" type="pres">
      <dgm:prSet presAssocID="{221DFA32-B55C-4FCF-BC95-98E529F1E20C}" presName="c4text" presStyleLbl="node1" presStyleIdx="3" presStyleCnt="5">
        <dgm:presLayoutVars>
          <dgm:bulletEnabled val="1"/>
        </dgm:presLayoutVars>
      </dgm:prSet>
      <dgm:spPr/>
      <dgm:t>
        <a:bodyPr/>
        <a:lstStyle/>
        <a:p>
          <a:endParaRPr lang="en-US"/>
        </a:p>
      </dgm:t>
    </dgm:pt>
    <dgm:pt modelId="{B1CF0DDC-0DE2-43E8-8208-8B54BF10BBEE}" type="pres">
      <dgm:prSet presAssocID="{221DFA32-B55C-4FCF-BC95-98E529F1E20C}" presName="comp5" presStyleCnt="0"/>
      <dgm:spPr/>
    </dgm:pt>
    <dgm:pt modelId="{EA011ED8-121F-4B59-AC0E-F0BE441A46CA}" type="pres">
      <dgm:prSet presAssocID="{221DFA32-B55C-4FCF-BC95-98E529F1E20C}" presName="circle5" presStyleLbl="node1" presStyleIdx="4" presStyleCnt="5"/>
      <dgm:spPr/>
      <dgm:t>
        <a:bodyPr/>
        <a:lstStyle/>
        <a:p>
          <a:endParaRPr lang="en-US"/>
        </a:p>
      </dgm:t>
    </dgm:pt>
    <dgm:pt modelId="{34505442-B311-438E-BFE3-1B142CC7C467}" type="pres">
      <dgm:prSet presAssocID="{221DFA32-B55C-4FCF-BC95-98E529F1E20C}" presName="c5text" presStyleLbl="node1" presStyleIdx="4" presStyleCnt="5">
        <dgm:presLayoutVars>
          <dgm:bulletEnabled val="1"/>
        </dgm:presLayoutVars>
      </dgm:prSet>
      <dgm:spPr/>
      <dgm:t>
        <a:bodyPr/>
        <a:lstStyle/>
        <a:p>
          <a:endParaRPr lang="en-US"/>
        </a:p>
      </dgm:t>
    </dgm:pt>
  </dgm:ptLst>
  <dgm:cxnLst>
    <dgm:cxn modelId="{570E18AF-478A-48A7-96A8-64A06005B63F}" type="presOf" srcId="{221DFA32-B55C-4FCF-BC95-98E529F1E20C}" destId="{AE4FB579-249C-43CB-B551-AD65EDE27D4D}" srcOrd="0" destOrd="0" presId="urn:microsoft.com/office/officeart/2005/8/layout/venn2"/>
    <dgm:cxn modelId="{8C047534-C6B8-4A6A-8181-3F523D677158}" type="presOf" srcId="{A7981BB5-999A-4254-897A-78785C195D29}" destId="{EA011ED8-121F-4B59-AC0E-F0BE441A46CA}" srcOrd="0" destOrd="0" presId="urn:microsoft.com/office/officeart/2005/8/layout/venn2"/>
    <dgm:cxn modelId="{4A1916F3-E8D4-4700-89C8-8632E60B8CED}" srcId="{221DFA32-B55C-4FCF-BC95-98E529F1E20C}" destId="{CE5E4A80-9FC4-44D9-B3AF-EE099F7EAF12}" srcOrd="2" destOrd="0" parTransId="{F7483350-F8CB-40A4-982F-989A8190CDEE}" sibTransId="{1763FD5B-A775-481E-87F2-5F85476C4434}"/>
    <dgm:cxn modelId="{6DA724F5-ED73-40E7-92EC-F0A9AB47FDCF}" type="presOf" srcId="{EC3CA8D9-5F21-42E5-9F06-BF10C7E2FA1C}" destId="{3925EA6C-BA32-4510-AACF-DBF5D8B8F6D0}" srcOrd="0" destOrd="0" presId="urn:microsoft.com/office/officeart/2005/8/layout/venn2"/>
    <dgm:cxn modelId="{0B3031E0-E584-4003-9E99-8C46C1CAB76C}" type="presOf" srcId="{D36DACCE-B456-4299-A50D-2F6A683A4259}" destId="{D70650BB-806D-4D7C-8CFF-F2EFB900BDB8}" srcOrd="0" destOrd="0" presId="urn:microsoft.com/office/officeart/2005/8/layout/venn2"/>
    <dgm:cxn modelId="{FC8732D8-E515-495E-8CC2-C1AE8C657C29}" type="presOf" srcId="{D36DACCE-B456-4299-A50D-2F6A683A4259}" destId="{A4CF9781-1CC3-4625-90B4-203A4D7CCBC5}" srcOrd="1" destOrd="0" presId="urn:microsoft.com/office/officeart/2005/8/layout/venn2"/>
    <dgm:cxn modelId="{B15F46A1-72EA-4CE1-99A8-04D34B65B702}" type="presOf" srcId="{CE5E4A80-9FC4-44D9-B3AF-EE099F7EAF12}" destId="{2DF89A32-A8D0-421F-93EE-0C53908F979A}" srcOrd="1" destOrd="0" presId="urn:microsoft.com/office/officeart/2005/8/layout/venn2"/>
    <dgm:cxn modelId="{AF13B648-3965-480F-8B7F-9AD484F7F8FA}" type="presOf" srcId="{EC3CA8D9-5F21-42E5-9F06-BF10C7E2FA1C}" destId="{707DFA7F-99C3-4DA7-84E2-028F60D3E28D}" srcOrd="1" destOrd="0" presId="urn:microsoft.com/office/officeart/2005/8/layout/venn2"/>
    <dgm:cxn modelId="{E2448C9F-CF33-41A0-8423-3C5DC1EBA65F}" type="presOf" srcId="{A7981BB5-999A-4254-897A-78785C195D29}" destId="{34505442-B311-438E-BFE3-1B142CC7C467}" srcOrd="1" destOrd="0" presId="urn:microsoft.com/office/officeart/2005/8/layout/venn2"/>
    <dgm:cxn modelId="{CE06749F-53FA-412F-936D-886F3AB1430B}" srcId="{221DFA32-B55C-4FCF-BC95-98E529F1E20C}" destId="{EC3CA8D9-5F21-42E5-9F06-BF10C7E2FA1C}" srcOrd="3" destOrd="0" parTransId="{96D3F0E1-E066-454D-8E09-8EA5722C66AF}" sibTransId="{50BE3520-35D8-4994-9E98-3AE4C06FB479}"/>
    <dgm:cxn modelId="{F1A8D621-4DE8-46E2-B54F-8D43C8436AFE}" srcId="{221DFA32-B55C-4FCF-BC95-98E529F1E20C}" destId="{D36DACCE-B456-4299-A50D-2F6A683A4259}" srcOrd="1" destOrd="0" parTransId="{64D939DE-D853-4F3C-98A6-F56BF0AF4B19}" sibTransId="{DBF92904-E2E9-4052-8282-76FCF984C8B9}"/>
    <dgm:cxn modelId="{FF6BC231-AEC6-42ED-AAEC-368F95C0C000}" srcId="{221DFA32-B55C-4FCF-BC95-98E529F1E20C}" destId="{A7981BB5-999A-4254-897A-78785C195D29}" srcOrd="4" destOrd="0" parTransId="{CD57FBF9-537A-4B94-9D49-A6B6BEDD5777}" sibTransId="{A5EE341F-9B7B-43CB-8127-CB1AC5C0A5A9}"/>
    <dgm:cxn modelId="{45A3008E-31CA-45E6-9E5B-D0B4EBF539DA}" srcId="{221DFA32-B55C-4FCF-BC95-98E529F1E20C}" destId="{6A6DD2B4-D1AA-426A-BA28-A8A9DD37A3E7}" srcOrd="0" destOrd="0" parTransId="{A52AEEC2-1705-4791-AE52-DEF34ABBA4EC}" sibTransId="{9410FDCB-010D-49CC-AEBE-B98455A60874}"/>
    <dgm:cxn modelId="{5C686681-46E4-4850-9413-B57637C5477A}" type="presOf" srcId="{6A6DD2B4-D1AA-426A-BA28-A8A9DD37A3E7}" destId="{A69458F1-E095-4BF6-96B9-18AC3C425FF3}" srcOrd="0" destOrd="0" presId="urn:microsoft.com/office/officeart/2005/8/layout/venn2"/>
    <dgm:cxn modelId="{D8F237B3-E4FD-4113-A38A-374FD21CDCD7}" type="presOf" srcId="{6A6DD2B4-D1AA-426A-BA28-A8A9DD37A3E7}" destId="{2270B2F4-CAF0-4DDB-8B89-B86AB86A1394}" srcOrd="1" destOrd="0" presId="urn:microsoft.com/office/officeart/2005/8/layout/venn2"/>
    <dgm:cxn modelId="{293BB771-E124-4D0F-89E5-56B02B4CFC2B}" type="presOf" srcId="{CE5E4A80-9FC4-44D9-B3AF-EE099F7EAF12}" destId="{E0979CCF-BC35-4C85-AB9A-30E11B1497F7}" srcOrd="0" destOrd="0" presId="urn:microsoft.com/office/officeart/2005/8/layout/venn2"/>
    <dgm:cxn modelId="{A4E8958E-3087-44AA-9885-51B24FB042F4}" type="presParOf" srcId="{AE4FB579-249C-43CB-B551-AD65EDE27D4D}" destId="{C0A71C35-58EC-4CC9-A977-BB41A7AF8AFD}" srcOrd="0" destOrd="0" presId="urn:microsoft.com/office/officeart/2005/8/layout/venn2"/>
    <dgm:cxn modelId="{B88E78DE-FB2A-4224-BC95-2B64F6DF0969}" type="presParOf" srcId="{C0A71C35-58EC-4CC9-A977-BB41A7AF8AFD}" destId="{A69458F1-E095-4BF6-96B9-18AC3C425FF3}" srcOrd="0" destOrd="0" presId="urn:microsoft.com/office/officeart/2005/8/layout/venn2"/>
    <dgm:cxn modelId="{9F24AE2E-D23C-4B39-96C2-D0D1C1C7FF43}" type="presParOf" srcId="{C0A71C35-58EC-4CC9-A977-BB41A7AF8AFD}" destId="{2270B2F4-CAF0-4DDB-8B89-B86AB86A1394}" srcOrd="1" destOrd="0" presId="urn:microsoft.com/office/officeart/2005/8/layout/venn2"/>
    <dgm:cxn modelId="{08C84D25-DFE3-43B7-9109-9BEFBF336AEF}" type="presParOf" srcId="{AE4FB579-249C-43CB-B551-AD65EDE27D4D}" destId="{0226B6F5-EDEE-4EC8-BC69-A0BD2EE91A16}" srcOrd="1" destOrd="0" presId="urn:microsoft.com/office/officeart/2005/8/layout/venn2"/>
    <dgm:cxn modelId="{2469FB7E-476B-42C3-901E-3B0E305D6989}" type="presParOf" srcId="{0226B6F5-EDEE-4EC8-BC69-A0BD2EE91A16}" destId="{D70650BB-806D-4D7C-8CFF-F2EFB900BDB8}" srcOrd="0" destOrd="0" presId="urn:microsoft.com/office/officeart/2005/8/layout/venn2"/>
    <dgm:cxn modelId="{70ED4BDD-89A3-41E5-901C-7DD11743C5B8}" type="presParOf" srcId="{0226B6F5-EDEE-4EC8-BC69-A0BD2EE91A16}" destId="{A4CF9781-1CC3-4625-90B4-203A4D7CCBC5}" srcOrd="1" destOrd="0" presId="urn:microsoft.com/office/officeart/2005/8/layout/venn2"/>
    <dgm:cxn modelId="{2410FCA3-A729-48D0-9FA2-572648C988DC}" type="presParOf" srcId="{AE4FB579-249C-43CB-B551-AD65EDE27D4D}" destId="{D1FE73E6-B3FF-4670-8A2C-BC0FB48708FF}" srcOrd="2" destOrd="0" presId="urn:microsoft.com/office/officeart/2005/8/layout/venn2"/>
    <dgm:cxn modelId="{44262AE7-1AE0-4F75-BD00-B5DCBD193C98}" type="presParOf" srcId="{D1FE73E6-B3FF-4670-8A2C-BC0FB48708FF}" destId="{E0979CCF-BC35-4C85-AB9A-30E11B1497F7}" srcOrd="0" destOrd="0" presId="urn:microsoft.com/office/officeart/2005/8/layout/venn2"/>
    <dgm:cxn modelId="{CD36A544-D730-4FC5-9710-B298C65299A3}" type="presParOf" srcId="{D1FE73E6-B3FF-4670-8A2C-BC0FB48708FF}" destId="{2DF89A32-A8D0-421F-93EE-0C53908F979A}" srcOrd="1" destOrd="0" presId="urn:microsoft.com/office/officeart/2005/8/layout/venn2"/>
    <dgm:cxn modelId="{401DBB67-9630-41B8-AEE5-3F5374107EA5}" type="presParOf" srcId="{AE4FB579-249C-43CB-B551-AD65EDE27D4D}" destId="{222A0257-A98A-4114-B164-F18237ED8B7F}" srcOrd="3" destOrd="0" presId="urn:microsoft.com/office/officeart/2005/8/layout/venn2"/>
    <dgm:cxn modelId="{822CC1AA-7AFB-4DC6-92A0-166D6D8FF034}" type="presParOf" srcId="{222A0257-A98A-4114-B164-F18237ED8B7F}" destId="{3925EA6C-BA32-4510-AACF-DBF5D8B8F6D0}" srcOrd="0" destOrd="0" presId="urn:microsoft.com/office/officeart/2005/8/layout/venn2"/>
    <dgm:cxn modelId="{7B4E7632-E670-489B-9316-9B6C974C2E4A}" type="presParOf" srcId="{222A0257-A98A-4114-B164-F18237ED8B7F}" destId="{707DFA7F-99C3-4DA7-84E2-028F60D3E28D}" srcOrd="1" destOrd="0" presId="urn:microsoft.com/office/officeart/2005/8/layout/venn2"/>
    <dgm:cxn modelId="{A29A458A-405C-46C2-AA85-D5B284AA887A}" type="presParOf" srcId="{AE4FB579-249C-43CB-B551-AD65EDE27D4D}" destId="{B1CF0DDC-0DE2-43E8-8208-8B54BF10BBEE}" srcOrd="4" destOrd="0" presId="urn:microsoft.com/office/officeart/2005/8/layout/venn2"/>
    <dgm:cxn modelId="{7272C477-8BED-47D8-AE20-3C7DAAFE7E55}" type="presParOf" srcId="{B1CF0DDC-0DE2-43E8-8208-8B54BF10BBEE}" destId="{EA011ED8-121F-4B59-AC0E-F0BE441A46CA}" srcOrd="0" destOrd="0" presId="urn:microsoft.com/office/officeart/2005/8/layout/venn2"/>
    <dgm:cxn modelId="{D49148B3-40EE-43F3-B820-CA2115639D73}" type="presParOf" srcId="{B1CF0DDC-0DE2-43E8-8208-8B54BF10BBEE}" destId="{34505442-B311-438E-BFE3-1B142CC7C46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458F1-E095-4BF6-96B9-18AC3C425FF3}">
      <dsp:nvSpPr>
        <dsp:cNvPr id="0" name=""/>
        <dsp:cNvSpPr/>
      </dsp:nvSpPr>
      <dsp:spPr>
        <a:xfrm>
          <a:off x="579437" y="0"/>
          <a:ext cx="5699125" cy="5699125"/>
        </a:xfrm>
        <a:prstGeom prst="ellipse">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Raising Man</a:t>
          </a:r>
          <a:endParaRPr lang="en-US" sz="2400" kern="1200" dirty="0"/>
        </a:p>
      </dsp:txBody>
      <dsp:txXfrm>
        <a:off x="2360414" y="284956"/>
        <a:ext cx="2137171" cy="569912"/>
      </dsp:txXfrm>
    </dsp:sp>
    <dsp:sp modelId="{D70650BB-806D-4D7C-8CFF-F2EFB900BDB8}">
      <dsp:nvSpPr>
        <dsp:cNvPr id="0" name=""/>
        <dsp:cNvSpPr/>
      </dsp:nvSpPr>
      <dsp:spPr>
        <a:xfrm>
          <a:off x="1006871" y="854868"/>
          <a:ext cx="4844256" cy="4844256"/>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Saving Man</a:t>
          </a:r>
          <a:endParaRPr lang="en-US" sz="2400" kern="1200" dirty="0"/>
        </a:p>
      </dsp:txBody>
      <dsp:txXfrm>
        <a:off x="2384457" y="1133413"/>
        <a:ext cx="2089085" cy="557089"/>
      </dsp:txXfrm>
    </dsp:sp>
    <dsp:sp modelId="{E0979CCF-BC35-4C85-AB9A-30E11B1497F7}">
      <dsp:nvSpPr>
        <dsp:cNvPr id="0" name=""/>
        <dsp:cNvSpPr/>
      </dsp:nvSpPr>
      <dsp:spPr>
        <a:xfrm>
          <a:off x="1434306" y="1709737"/>
          <a:ext cx="3989387" cy="3989387"/>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Sustaining Man</a:t>
          </a:r>
          <a:endParaRPr lang="en-US" sz="2400" kern="1200" dirty="0"/>
        </a:p>
      </dsp:txBody>
      <dsp:txXfrm>
        <a:off x="2396745" y="1985005"/>
        <a:ext cx="2064508" cy="550535"/>
      </dsp:txXfrm>
    </dsp:sp>
    <dsp:sp modelId="{3925EA6C-BA32-4510-AACF-DBF5D8B8F6D0}">
      <dsp:nvSpPr>
        <dsp:cNvPr id="0" name=""/>
        <dsp:cNvSpPr/>
      </dsp:nvSpPr>
      <dsp:spPr>
        <a:xfrm>
          <a:off x="1861740" y="2564606"/>
          <a:ext cx="3134518" cy="3134518"/>
        </a:xfrm>
        <a:prstGeom prst="ellipse">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Creation of Man</a:t>
          </a:r>
          <a:endParaRPr lang="en-US" sz="2400" kern="1200" dirty="0"/>
        </a:p>
      </dsp:txBody>
      <dsp:txXfrm>
        <a:off x="2582679" y="2846712"/>
        <a:ext cx="1692640" cy="564213"/>
      </dsp:txXfrm>
    </dsp:sp>
    <dsp:sp modelId="{EA011ED8-121F-4B59-AC0E-F0BE441A46CA}">
      <dsp:nvSpPr>
        <dsp:cNvPr id="0" name=""/>
        <dsp:cNvSpPr/>
      </dsp:nvSpPr>
      <dsp:spPr>
        <a:xfrm>
          <a:off x="2289175" y="3419474"/>
          <a:ext cx="2279650" cy="2279650"/>
        </a:xfrm>
        <a:prstGeom prst="ellipse">
          <a:avLst/>
        </a:prstGeom>
        <a:gradFill rotWithShape="0">
          <a:gsLst>
            <a:gs pos="0">
              <a:schemeClr val="accent6">
                <a:hueOff val="0"/>
                <a:satOff val="0"/>
                <a:lumOff val="0"/>
                <a:alphaOff val="0"/>
                <a:shade val="63000"/>
              </a:schemeClr>
            </a:gs>
            <a:gs pos="30000">
              <a:schemeClr val="accent6">
                <a:hueOff val="0"/>
                <a:satOff val="0"/>
                <a:lumOff val="0"/>
                <a:alphaOff val="0"/>
                <a:shade val="90000"/>
                <a:satMod val="110000"/>
              </a:schemeClr>
            </a:gs>
            <a:gs pos="45000">
              <a:schemeClr val="accent6">
                <a:hueOff val="0"/>
                <a:satOff val="0"/>
                <a:lumOff val="0"/>
                <a:alphaOff val="0"/>
                <a:shade val="100000"/>
                <a:satMod val="118000"/>
              </a:schemeClr>
            </a:gs>
            <a:gs pos="55000">
              <a:schemeClr val="accent6">
                <a:hueOff val="0"/>
                <a:satOff val="0"/>
                <a:lumOff val="0"/>
                <a:alphaOff val="0"/>
                <a:shade val="100000"/>
                <a:satMod val="118000"/>
              </a:schemeClr>
            </a:gs>
            <a:gs pos="73000">
              <a:schemeClr val="accent6">
                <a:hueOff val="0"/>
                <a:satOff val="0"/>
                <a:lumOff val="0"/>
                <a:alphaOff val="0"/>
                <a:shade val="90000"/>
                <a:satMod val="110000"/>
              </a:schemeClr>
            </a:gs>
            <a:gs pos="100000">
              <a:schemeClr val="accent6">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Christ</a:t>
          </a:r>
          <a:endParaRPr lang="en-US" sz="1700" kern="1200" dirty="0"/>
        </a:p>
      </dsp:txBody>
      <dsp:txXfrm>
        <a:off x="2623022" y="3989387"/>
        <a:ext cx="1611955" cy="113982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E7F3-7495-437C-91FD-F9C40F19EFCA}" type="datetimeFigureOut">
              <a:rPr lang="en-US" smtClean="0"/>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2E33E-4A04-45B6-A22F-CEB962B80212}" type="slidenum">
              <a:rPr lang="en-US" smtClean="0"/>
              <a:t>‹#›</a:t>
            </a:fld>
            <a:endParaRPr lang="en-US"/>
          </a:p>
        </p:txBody>
      </p:sp>
    </p:spTree>
    <p:extLst>
      <p:ext uri="{BB962C8B-B14F-4D97-AF65-F5344CB8AC3E}">
        <p14:creationId xmlns:p14="http://schemas.microsoft.com/office/powerpoint/2010/main" val="354922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preach on lessons like this</a:t>
            </a:r>
            <a:r>
              <a:rPr lang="en-US" baseline="0" dirty="0" smtClean="0"/>
              <a:t> to prod men to not only further equip believers with other informational sources for creation and for God, but also to prod unbelievers to turn from useless things to the living God.  Life cries for a life-giver.  In this life we always find life coming from life. But life could not have always existed on earth for eternity. It must have had a point of origin. It must have had a creation and hence a Creator. The Bible tells us that God is that creator and that we need to turn to Him. </a:t>
            </a:r>
          </a:p>
          <a:p>
            <a:endParaRPr lang="en-US" baseline="0" dirty="0" smtClean="0"/>
          </a:p>
          <a:p>
            <a:r>
              <a:rPr lang="en-US" baseline="0" dirty="0" smtClean="0"/>
              <a:t>Evolution is a “useless thing.” It is built on faulty premises and is without observation. It is not only bad logic, but bad science. It has become an idol for people today even as the men at </a:t>
            </a:r>
            <a:r>
              <a:rPr lang="en-US" baseline="0" dirty="0" err="1" smtClean="0"/>
              <a:t>Lystra</a:t>
            </a:r>
            <a:r>
              <a:rPr lang="en-US" baseline="0" dirty="0" smtClean="0"/>
              <a:t> worshiped false gods.  </a:t>
            </a:r>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11</a:t>
            </a:fld>
            <a:endParaRPr lang="en-US"/>
          </a:p>
        </p:txBody>
      </p:sp>
    </p:spTree>
    <p:extLst>
      <p:ext uri="{BB962C8B-B14F-4D97-AF65-F5344CB8AC3E}">
        <p14:creationId xmlns:p14="http://schemas.microsoft.com/office/powerpoint/2010/main" val="275163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charges laid against creationists is the presence of evil. That if God was good and real, that He would or could not allow this much evil to exist. First of all, who are we to question the ways of God? Second, Paul answers that charge with the reality of free-will (v. 16). God created us with free-will and hence men are free to do evil or good. You are free to turn to God or to reject Him today. </a:t>
            </a:r>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12</a:t>
            </a:fld>
            <a:endParaRPr lang="en-US"/>
          </a:p>
        </p:txBody>
      </p:sp>
    </p:spTree>
    <p:extLst>
      <p:ext uri="{BB962C8B-B14F-4D97-AF65-F5344CB8AC3E}">
        <p14:creationId xmlns:p14="http://schemas.microsoft.com/office/powerpoint/2010/main" val="275163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 11:25. As we showed</a:t>
            </a:r>
            <a:r>
              <a:rPr lang="en-US" baseline="0" dirty="0" smtClean="0"/>
              <a:t> Jesus previously, in Jesus is life (Jn. 1:4).  That life animated non-living material when God created Adam from which all humans came (Ps. 100:3; Acts 17:26). That life animates and sustains us today so that we live and move and have our very being (Acts 17:28; </a:t>
            </a:r>
            <a:r>
              <a:rPr lang="en-US" baseline="0" dirty="0" err="1" smtClean="0"/>
              <a:t>Elihu</a:t>
            </a:r>
            <a:r>
              <a:rPr lang="en-US" baseline="0" dirty="0" smtClean="0"/>
              <a:t> in Job 33:4; Dan. 5:23). That life can spiritually animate us today (Jn. 5:24-27). Also, that life in Christ can reanimate the dead. One day all the dead will rise again (Jn. 5:28, 29). </a:t>
            </a:r>
            <a:endParaRPr lang="en-US" dirty="0" smtClean="0"/>
          </a:p>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13</a:t>
            </a:fld>
            <a:endParaRPr lang="en-US"/>
          </a:p>
        </p:txBody>
      </p:sp>
    </p:spTree>
    <p:extLst>
      <p:ext uri="{BB962C8B-B14F-4D97-AF65-F5344CB8AC3E}">
        <p14:creationId xmlns:p14="http://schemas.microsoft.com/office/powerpoint/2010/main" val="295899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14</a:t>
            </a:fld>
            <a:endParaRPr lang="en-US"/>
          </a:p>
        </p:txBody>
      </p:sp>
    </p:spTree>
    <p:extLst>
      <p:ext uri="{BB962C8B-B14F-4D97-AF65-F5344CB8AC3E}">
        <p14:creationId xmlns:p14="http://schemas.microsoft.com/office/powerpoint/2010/main" val="133751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Psalm 19:1, “The heavens declare the glory of God; And the firmament shows His handiwork” (Psalm 19:1)</a:t>
            </a:r>
          </a:p>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2</a:t>
            </a:fld>
            <a:endParaRPr lang="en-US"/>
          </a:p>
        </p:txBody>
      </p:sp>
    </p:spTree>
    <p:extLst>
      <p:ext uri="{BB962C8B-B14F-4D97-AF65-F5344CB8AC3E}">
        <p14:creationId xmlns:p14="http://schemas.microsoft.com/office/powerpoint/2010/main" val="299083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reality and complexity of life screams there is a Creator.</a:t>
            </a:r>
          </a:p>
          <a:p>
            <a:endParaRPr lang="en-US" dirty="0" smtClean="0"/>
          </a:p>
          <a:p>
            <a:r>
              <a:rPr lang="en-US" dirty="0" smtClean="0"/>
              <a:t>Danny Falkner mentioned the chances</a:t>
            </a:r>
            <a:r>
              <a:rPr lang="en-US" baseline="0" dirty="0" smtClean="0"/>
              <a:t> of the reality of life coming into existences in the previous quote. The fact of life, its complexity and design is another reason I believe in God.</a:t>
            </a:r>
            <a:endParaRPr lang="en-US" dirty="0" smtClean="0"/>
          </a:p>
          <a:p>
            <a:endParaRPr lang="en-US" dirty="0" smtClean="0"/>
          </a:p>
          <a:p>
            <a:r>
              <a:rPr lang="en-US" dirty="0" smtClean="0"/>
              <a:t>Everyone agrees that life began to exist. No one believes</a:t>
            </a:r>
            <a:r>
              <a:rPr lang="en-US" baseline="0" dirty="0" smtClean="0"/>
              <a:t> that life existed eternally in the universe. Yet, if life began to exist, then life has a cause. What is the more rational and reasonable choice? 1) Life began to exist from lifeless matter? An idea that can never be proven or observed. Or…Life began to exist out of lifeless matter from the special working of a living God?  Must the life-giver be alive? With the amount of information that is needed to produce and sustain life, could such information exist within non-living matter to build living matter?</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David long ago spoke by inspiration of the awe of life</a:t>
            </a:r>
            <a:r>
              <a:rPr lang="en-US" baseline="0" dirty="0" smtClean="0"/>
              <a:t> (Ps. 139:14). Michael </a:t>
            </a:r>
            <a:r>
              <a:rPr lang="en-US" baseline="0" dirty="0" err="1" smtClean="0"/>
              <a:t>Behe’s</a:t>
            </a:r>
            <a:r>
              <a:rPr lang="en-US" baseline="0" dirty="0" smtClean="0"/>
              <a:t> work in the field of biochemistry has been very forceful and disrupting to the atheistic community.  Frank Sherwin made this observation, “</a:t>
            </a:r>
            <a:r>
              <a:rPr lang="en-US" sz="1200" b="0" i="0" kern="1200" dirty="0" smtClean="0">
                <a:solidFill>
                  <a:schemeClr val="tx1"/>
                </a:solidFill>
                <a:effectLst/>
                <a:latin typeface="+mn-lt"/>
                <a:ea typeface="+mn-ea"/>
                <a:cs typeface="+mn-cs"/>
              </a:rPr>
              <a:t>In 1996 biochemist Michael </a:t>
            </a:r>
            <a:r>
              <a:rPr lang="en-US" sz="1200" b="0" i="0" kern="1200" dirty="0" err="1" smtClean="0">
                <a:solidFill>
                  <a:schemeClr val="tx1"/>
                </a:solidFill>
                <a:effectLst/>
                <a:latin typeface="+mn-lt"/>
                <a:ea typeface="+mn-ea"/>
                <a:cs typeface="+mn-cs"/>
              </a:rPr>
              <a:t>Behe</a:t>
            </a:r>
            <a:r>
              <a:rPr lang="en-US" sz="1200" b="0" i="0" kern="1200" dirty="0" smtClean="0">
                <a:solidFill>
                  <a:schemeClr val="tx1"/>
                </a:solidFill>
                <a:effectLst/>
                <a:latin typeface="+mn-lt"/>
                <a:ea typeface="+mn-ea"/>
                <a:cs typeface="+mn-cs"/>
              </a:rPr>
              <a:t> published a blockbuster entitled </a:t>
            </a:r>
            <a:r>
              <a:rPr lang="en-US" sz="1200" b="0" i="1" kern="1200" dirty="0" smtClean="0">
                <a:solidFill>
                  <a:schemeClr val="tx1"/>
                </a:solidFill>
                <a:effectLst/>
                <a:latin typeface="+mn-lt"/>
                <a:ea typeface="+mn-ea"/>
                <a:cs typeface="+mn-cs"/>
              </a:rPr>
              <a:t>Darwin's Black Box</a:t>
            </a:r>
            <a:r>
              <a:rPr lang="en-US" sz="1200" b="0" i="0" kern="1200" dirty="0" smtClean="0">
                <a:solidFill>
                  <a:schemeClr val="tx1"/>
                </a:solidFill>
                <a:effectLst/>
                <a:latin typeface="+mn-lt"/>
                <a:ea typeface="+mn-ea"/>
                <a:cs typeface="+mn-cs"/>
              </a:rPr>
              <a:t>. The crux of this fascinating book is that life—seen specifically in the single cell (i.e., Darwin's "black box")—is enormously intricate, having what </a:t>
            </a:r>
            <a:r>
              <a:rPr lang="en-US" sz="1200" b="0" i="0" kern="1200" dirty="0" err="1" smtClean="0">
                <a:solidFill>
                  <a:schemeClr val="tx1"/>
                </a:solidFill>
                <a:effectLst/>
                <a:latin typeface="+mn-lt"/>
                <a:ea typeface="+mn-ea"/>
                <a:cs typeface="+mn-cs"/>
              </a:rPr>
              <a:t>Behe</a:t>
            </a:r>
            <a:r>
              <a:rPr lang="en-US" sz="1200" b="0" i="0" kern="1200" dirty="0" smtClean="0">
                <a:solidFill>
                  <a:schemeClr val="tx1"/>
                </a:solidFill>
                <a:effectLst/>
                <a:latin typeface="+mn-lt"/>
                <a:ea typeface="+mn-ea"/>
                <a:cs typeface="+mn-cs"/>
              </a:rPr>
              <a:t> calls </a:t>
            </a:r>
            <a:r>
              <a:rPr lang="en-US" sz="1200" b="0" i="0" kern="1200" dirty="0" smtClean="0">
                <a:solidFill>
                  <a:schemeClr val="tx1"/>
                </a:solidFill>
                <a:effectLst/>
                <a:latin typeface="+mn-lt"/>
                <a:ea typeface="+mn-ea"/>
                <a:cs typeface="+mn-cs"/>
              </a:rPr>
              <a:t>‘irreducible </a:t>
            </a:r>
            <a:r>
              <a:rPr lang="en-US" sz="1200" b="0" i="0" kern="1200" dirty="0" smtClean="0">
                <a:solidFill>
                  <a:schemeClr val="tx1"/>
                </a:solidFill>
                <a:effectLst/>
                <a:latin typeface="+mn-lt"/>
                <a:ea typeface="+mn-ea"/>
                <a:cs typeface="+mn-cs"/>
              </a:rPr>
              <a:t>complexity</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 discusses, for example, the biochemistry of vision and blood clotting—showing a sophisticated cascade of biochemical events—each dependent on the previous </a:t>
            </a:r>
            <a:r>
              <a:rPr lang="en-US" sz="1200" b="0" i="0" kern="1200" dirty="0" smtClean="0">
                <a:solidFill>
                  <a:schemeClr val="tx1"/>
                </a:solidFill>
                <a:effectLst/>
                <a:latin typeface="+mn-lt"/>
                <a:ea typeface="+mn-ea"/>
                <a:cs typeface="+mn-cs"/>
              </a:rPr>
              <a:t>reaction” (http://www.icr.org/article/egg-chicken-conundrum).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addition Mr. </a:t>
            </a:r>
            <a:r>
              <a:rPr lang="en-US" sz="1200" b="0" i="0" kern="1200" dirty="0" err="1" smtClean="0">
                <a:solidFill>
                  <a:schemeClr val="tx1"/>
                </a:solidFill>
                <a:effectLst/>
                <a:latin typeface="+mn-lt"/>
                <a:ea typeface="+mn-ea"/>
                <a:cs typeface="+mn-cs"/>
              </a:rPr>
              <a:t>Behe</a:t>
            </a:r>
            <a:r>
              <a:rPr lang="en-US" sz="1200" b="0" i="0" kern="1200" baseline="0" dirty="0" smtClean="0">
                <a:solidFill>
                  <a:schemeClr val="tx1"/>
                </a:solidFill>
                <a:effectLst/>
                <a:latin typeface="+mn-lt"/>
                <a:ea typeface="+mn-ea"/>
                <a:cs typeface="+mn-cs"/>
              </a:rPr>
              <a:t> argues from the analogy of a mousetrap, that all components must be present for the trap to work. If only one component is gone, broken or missing, then the trap fails to be a trap and such is how microscopic engines within the cell work.</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all the conditions for life come into the</a:t>
            </a:r>
            <a:r>
              <a:rPr lang="en-US" baseline="0" dirty="0" smtClean="0"/>
              <a:t> equation, one expressed that the probability of these parameters coming into existence would be like one shooting a bullet at a 1 inch target 20 billion light years away (http://hettingern.people.cofc.edu/Philosophy_of_Religion/Collins_Scientific_Argument_for_Existence_of_God.htm) </a:t>
            </a:r>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5</a:t>
            </a:fld>
            <a:endParaRPr lang="en-US"/>
          </a:p>
        </p:txBody>
      </p:sp>
    </p:spTree>
    <p:extLst>
      <p:ext uri="{BB962C8B-B14F-4D97-AF65-F5344CB8AC3E}">
        <p14:creationId xmlns:p14="http://schemas.microsoft.com/office/powerpoint/2010/main" val="141467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amazing</a:t>
            </a:r>
            <a:r>
              <a:rPr lang="en-US" baseline="0" dirty="0" smtClean="0"/>
              <a:t> thing is that the simple needs for life to exist all exist here on earth and have not been discovered to exist anywhere else.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a:t>
            </a:r>
            <a:r>
              <a:rPr lang="en-US" dirty="0" smtClean="0"/>
              <a:t>SUITABLE ENVIRONMENT</a:t>
            </a:r>
            <a:r>
              <a:rPr lang="en-US" baseline="0" dirty="0" smtClean="0"/>
              <a:t> for </a:t>
            </a:r>
            <a:r>
              <a:rPr lang="en-US" dirty="0" smtClean="0"/>
              <a:t>conditions to flourish (if you all</a:t>
            </a:r>
            <a:r>
              <a:rPr lang="en-US" baseline="0" dirty="0" smtClean="0"/>
              <a:t> the above exist without an abundance of water, or without a dense atmosphere to protect against solar ultraviolet radiation, or too low of gravity, then you don’t have life.</a:t>
            </a:r>
            <a:endParaRPr lang="en-US" dirty="0" smtClean="0"/>
          </a:p>
          <a:p>
            <a:endParaRPr lang="en-US" baseline="0" dirty="0" smtClean="0"/>
          </a:p>
          <a:p>
            <a:r>
              <a:rPr lang="en-US" baseline="0" dirty="0" smtClean="0"/>
              <a:t>FOR LIFE TO EXIST, IT HAS TO REPRODUCE and for it to reproduce the mechanism for such has to exist and so what I am saying is that life needs water, but more than water. It involves more than mere ingredients, but also requires the way the ingredients are organized. Say you discover iron on Mars, does that mean there was one upon a time skyscrapers that decorated its horizon? Does it even mean that skyscrapers could be produced there? Of course not!</a:t>
            </a:r>
            <a:endParaRPr lang="en-US" dirty="0" smtClean="0"/>
          </a:p>
          <a:p>
            <a:endParaRPr lang="en-US" dirty="0" smtClean="0"/>
          </a:p>
          <a:p>
            <a:r>
              <a:rPr lang="en-US" dirty="0" smtClean="0"/>
              <a:t>This</a:t>
            </a:r>
            <a:r>
              <a:rPr lang="en-US" baseline="0" dirty="0" smtClean="0"/>
              <a:t> begs the question, why or how did the universe by chance create a habitat that is hospitable for the parameters for not just life, but complex life to exist? No where else has this been discovered but earth. Why would we think the possibility of creating life here would have been any different than anywhere else if the universe exploded by mere chance. Rather, it makes more sense to believe life is here on earth because God, a life generating super-mind, first fashioned earth as a place where life could flourish.</a:t>
            </a:r>
            <a:endParaRPr lang="en-US" dirty="0" smtClean="0"/>
          </a:p>
        </p:txBody>
      </p:sp>
      <p:sp>
        <p:nvSpPr>
          <p:cNvPr id="4" name="Slide Number Placeholder 3"/>
          <p:cNvSpPr>
            <a:spLocks noGrp="1"/>
          </p:cNvSpPr>
          <p:nvPr>
            <p:ph type="sldNum" sz="quarter" idx="10"/>
          </p:nvPr>
        </p:nvSpPr>
        <p:spPr/>
        <p:txBody>
          <a:bodyPr/>
          <a:lstStyle/>
          <a:p>
            <a:fld id="{C822E33E-4A04-45B6-A22F-CEB962B80212}" type="slidenum">
              <a:rPr lang="en-US" smtClean="0"/>
              <a:t>6</a:t>
            </a:fld>
            <a:endParaRPr lang="en-US"/>
          </a:p>
        </p:txBody>
      </p:sp>
    </p:spTree>
    <p:extLst>
      <p:ext uri="{BB962C8B-B14F-4D97-AF65-F5344CB8AC3E}">
        <p14:creationId xmlns:p14="http://schemas.microsoft.com/office/powerpoint/2010/main" val="208939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ingredients of Jesus and</a:t>
            </a:r>
            <a:r>
              <a:rPr lang="en-US" baseline="0" dirty="0" smtClean="0"/>
              <a:t> God for that matter is life. “He was the source of life…” (</a:t>
            </a:r>
            <a:r>
              <a:rPr lang="en-US" baseline="0" dirty="0" err="1" smtClean="0"/>
              <a:t>GWV</a:t>
            </a:r>
            <a:r>
              <a:rPr lang="en-US" baseline="0" dirty="0" smtClean="0"/>
              <a:t>). As creator of life, Jesus is also the light of men. From his life we find life and light. J. W. </a:t>
            </a:r>
            <a:r>
              <a:rPr lang="en-US" baseline="0" dirty="0" err="1" smtClean="0"/>
              <a:t>McGarvey</a:t>
            </a:r>
            <a:r>
              <a:rPr lang="en-US" baseline="0" dirty="0" smtClean="0"/>
              <a:t> wrote, “The life of Jesus is the light of men, because from that life we get our intellect and understanding, and because that life formed and governs the creation around us by which we become enlightened as to the existence and power of God (#Ro 1:18-21 Ac 14:16,17)” (The Fourfold Gospel, p. 2).</a:t>
            </a:r>
          </a:p>
        </p:txBody>
      </p:sp>
      <p:sp>
        <p:nvSpPr>
          <p:cNvPr id="4" name="Slide Number Placeholder 3"/>
          <p:cNvSpPr>
            <a:spLocks noGrp="1"/>
          </p:cNvSpPr>
          <p:nvPr>
            <p:ph type="sldNum" sz="quarter" idx="10"/>
          </p:nvPr>
        </p:nvSpPr>
        <p:spPr/>
        <p:txBody>
          <a:bodyPr/>
          <a:lstStyle/>
          <a:p>
            <a:fld id="{C822E33E-4A04-45B6-A22F-CEB962B80212}" type="slidenum">
              <a:rPr lang="en-US" smtClean="0"/>
              <a:t>7</a:t>
            </a:fld>
            <a:endParaRPr lang="en-US"/>
          </a:p>
        </p:txBody>
      </p:sp>
    </p:spTree>
    <p:extLst>
      <p:ext uri="{BB962C8B-B14F-4D97-AF65-F5344CB8AC3E}">
        <p14:creationId xmlns:p14="http://schemas.microsoft.com/office/powerpoint/2010/main" val="364848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2E33E-4A04-45B6-A22F-CEB962B80212}" type="slidenum">
              <a:rPr lang="en-US" smtClean="0"/>
              <a:t>8</a:t>
            </a:fld>
            <a:endParaRPr lang="en-US"/>
          </a:p>
        </p:txBody>
      </p:sp>
    </p:spTree>
    <p:extLst>
      <p:ext uri="{BB962C8B-B14F-4D97-AF65-F5344CB8AC3E}">
        <p14:creationId xmlns:p14="http://schemas.microsoft.com/office/powerpoint/2010/main" val="316022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DNA </a:t>
            </a:r>
            <a:r>
              <a:rPr lang="en-US" b="1" dirty="0" smtClean="0"/>
              <a:t>d(</a:t>
            </a:r>
            <a:r>
              <a:rPr lang="en-US" b="1" dirty="0" err="1" smtClean="0"/>
              <a:t>eoxyribo</a:t>
            </a:r>
            <a:r>
              <a:rPr lang="en-US" b="1" dirty="0" smtClean="0"/>
              <a:t>)n(</a:t>
            </a:r>
            <a:r>
              <a:rPr lang="en-US" b="1" dirty="0" err="1" smtClean="0"/>
              <a:t>ucleic</a:t>
            </a:r>
            <a:r>
              <a:rPr lang="en-US" b="1" dirty="0" smtClean="0"/>
              <a:t>) a(cid) </a:t>
            </a:r>
          </a:p>
          <a:p>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1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68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01EA91BE-D5DB-4BDE-BC02-0D77A662E47F}"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018948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93B796B-2B46-447C-BA6C-423C5AC918B9}"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84028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502BA994-986C-41AE-A1F6-96445587DA68}"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88861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484F3D6-F395-4360-99EF-7E7942E0C09E}"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9042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A23DA20F-140B-41D1-BFD6-AD475CA40672}"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69926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2BF10638-EB98-4B90-BB98-510CDD504F08}"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6669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11A56810-8EAF-4C31-A51F-B2C2F1BC2C2C}"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19738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CB4B7BB-6269-4D70-A9E0-939ED6E987EA}"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61679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60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E1D3F679-53F2-41ED-B0D3-D4ED957824AB}"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9078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A8CD91D-CE6E-41DB-B056-79EB3EAE1BD7}"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7610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EEF51461-88F2-4851-9D46-B42224AB6005}"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59494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25018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9602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E1D70C-4BB2-45E5-9C59-3B8FB246FCAD}" type="datetimeFigureOut">
              <a:rPr lang="en-US" smtClean="0">
                <a:solidFill>
                  <a:srgbClr val="DDE9EC"/>
                </a:solidFill>
              </a:rPr>
              <a:pPr/>
              <a:t>11/17/2012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38FE447B-A7D5-4048-AA1C-B02589ECB08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381775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404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83765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23673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05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76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16889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srgbClr val="DDE9EC"/>
                </a:solidFill>
              </a:rPr>
              <a:pPr/>
              <a:t>11/17/2012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2716698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736411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1570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2392345201"/>
      </p:ext>
    </p:extLst>
  </p:cSld>
  <p:clrMapOvr>
    <a:masterClrMapping/>
  </p:clrMapOvr>
  <p:transition>
    <p:randomBar dir="vert"/>
    <p:sndAc>
      <p:stSnd>
        <p:snd r:embed="rId1" name="SPKGLIS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66176131"/>
      </p:ext>
    </p:extLst>
  </p:cSld>
  <p:clrMapOvr>
    <a:masterClrMapping/>
  </p:clrMapOvr>
  <p:transition>
    <p:randomBar dir="vert"/>
    <p:sndAc>
      <p:stSnd>
        <p:snd r:embed="rId1" name="SPKGLIS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19211675"/>
      </p:ext>
    </p:extLst>
  </p:cSld>
  <p:clrMapOvr>
    <a:masterClrMapping/>
  </p:clrMapOvr>
  <p:transition>
    <p:randomBar dir="vert"/>
    <p:sndAc>
      <p:stSnd>
        <p:snd r:embed="rId1" name="SPKGLIS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67219924"/>
      </p:ext>
    </p:extLst>
  </p:cSld>
  <p:clrMapOvr>
    <a:masterClrMapping/>
  </p:clrMapOvr>
  <p:transition>
    <p:randomBar dir="vert"/>
    <p:sndAc>
      <p:stSnd>
        <p:snd r:embed="rId1" name="SPKGLIS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094444225"/>
      </p:ext>
    </p:extLst>
  </p:cSld>
  <p:clrMapOvr>
    <a:masterClrMapping/>
  </p:clrMapOvr>
  <p:transition>
    <p:randomBar dir="vert"/>
    <p:sndAc>
      <p:stSnd>
        <p:snd r:embed="rId1" name="SPKGLIS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35057476"/>
      </p:ext>
    </p:extLst>
  </p:cSld>
  <p:clrMapOvr>
    <a:masterClrMapping/>
  </p:clrMapOvr>
  <p:transition>
    <p:randomBar dir="vert"/>
    <p:sndAc>
      <p:stSnd>
        <p:snd r:embed="rId1" name="SPKGLIS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328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715298523"/>
      </p:ext>
    </p:extLst>
  </p:cSld>
  <p:clrMapOvr>
    <a:masterClrMapping/>
  </p:clrMapOvr>
  <p:transition>
    <p:randomBar dir="vert"/>
    <p:sndAc>
      <p:stSnd>
        <p:snd r:embed="rId1" name="SPKGLIS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79769208"/>
      </p:ext>
    </p:extLst>
  </p:cSld>
  <p:clrMapOvr>
    <a:masterClrMapping/>
  </p:clrMapOvr>
  <p:transition>
    <p:randomBar dir="vert"/>
    <p:sndAc>
      <p:stSnd>
        <p:snd r:embed="rId1" name="SPKGLIS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113348970"/>
      </p:ext>
    </p:extLst>
  </p:cSld>
  <p:clrMapOvr>
    <a:masterClrMapping/>
  </p:clrMapOvr>
  <p:transition>
    <p:randomBar dir="vert"/>
    <p:sndAc>
      <p:stSnd>
        <p:snd r:embed="rId1" name="SPKGLIS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846190113"/>
      </p:ext>
    </p:extLst>
  </p:cSld>
  <p:clrMapOvr>
    <a:masterClrMapping/>
  </p:clrMapOvr>
  <p:transition>
    <p:randomBar dir="vert"/>
    <p:sndAc>
      <p:stSnd>
        <p:snd r:embed="rId1" name="SPKGLIS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903395604"/>
      </p:ext>
    </p:extLst>
  </p:cSld>
  <p:clrMapOvr>
    <a:masterClrMapping/>
  </p:clrMapOvr>
  <p:transition>
    <p:randomBar dir="vert"/>
    <p:sndAc>
      <p:stSnd>
        <p:snd r:embed="rId1" name="SPKGLIS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A9E1D70C-4BB2-45E5-9C59-3B8FB246FCAD}" type="datetimeFigureOut">
              <a:rPr>
                <a:solidFill>
                  <a:srgbClr val="795339"/>
                </a:solidFill>
              </a:rPr>
              <a:pPr/>
              <a:t>11/6/2012</a:t>
            </a:fld>
            <a:endParaRPr>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38FE447B-A7D5-4048-AA1C-B02589ECB082}" type="slidenum">
              <a:rPr>
                <a:solidFill>
                  <a:srgbClr val="795339"/>
                </a:solidFill>
              </a:rPr>
              <a:pPr/>
              <a:t>‹#›</a:t>
            </a:fld>
            <a:endParaRPr>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795339"/>
              </a:solidFill>
            </a:endParaRPr>
          </a:p>
        </p:txBody>
      </p:sp>
    </p:spTree>
    <p:extLst>
      <p:ext uri="{BB962C8B-B14F-4D97-AF65-F5344CB8AC3E}">
        <p14:creationId xmlns:p14="http://schemas.microsoft.com/office/powerpoint/2010/main" val="2731618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63897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Rectangle 5"/>
          <p:cNvSpPr>
            <a:spLocks noGrp="1"/>
          </p:cNvSpPr>
          <p:nvPr>
            <p:ph type="ftr" sz="quarter" idx="11"/>
          </p:nvPr>
        </p:nvSpPr>
        <p:spPr/>
        <p:txBody>
          <a:bodyPr/>
          <a:lstStyle/>
          <a:p>
            <a:endParaRPr>
              <a:solidFill>
                <a:srgbClr val="795339"/>
              </a:solidFill>
            </a:endParaRPr>
          </a:p>
        </p:txBody>
      </p:sp>
      <p:sp>
        <p:nvSpPr>
          <p:cNvPr id="6"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494280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4095305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8" name="Rectangle 7"/>
          <p:cNvSpPr>
            <a:spLocks noGrp="1"/>
          </p:cNvSpPr>
          <p:nvPr>
            <p:ph type="ftr" sz="quarter" idx="11"/>
          </p:nvPr>
        </p:nvSpPr>
        <p:spPr/>
        <p:txBody>
          <a:bodyPr/>
          <a:lstStyle/>
          <a:p>
            <a:endParaRPr>
              <a:solidFill>
                <a:srgbClr val="795339"/>
              </a:solidFill>
            </a:endParaRPr>
          </a:p>
        </p:txBody>
      </p:sp>
      <p:sp>
        <p:nvSpPr>
          <p:cNvPr id="9" name="Rectangle 8"/>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342320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39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4" name="Rectangle 4"/>
          <p:cNvSpPr>
            <a:spLocks noGrp="1"/>
          </p:cNvSpPr>
          <p:nvPr>
            <p:ph type="ftr" sz="quarter" idx="11"/>
          </p:nvPr>
        </p:nvSpPr>
        <p:spPr/>
        <p:txBody>
          <a:bodyPr/>
          <a:lstStyle/>
          <a:p>
            <a:endParaRPr>
              <a:solidFill>
                <a:srgbClr val="795339"/>
              </a:solidFill>
            </a:endParaRPr>
          </a:p>
        </p:txBody>
      </p:sp>
      <p:sp>
        <p:nvSpPr>
          <p:cNvPr id="5" name="Rectangle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516867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3" name="Rectangle 3"/>
          <p:cNvSpPr>
            <a:spLocks noGrp="1"/>
          </p:cNvSpPr>
          <p:nvPr>
            <p:ph type="ftr" sz="quarter" idx="11"/>
          </p:nvPr>
        </p:nvSpPr>
        <p:spPr/>
        <p:txBody>
          <a:bodyPr/>
          <a:lstStyle/>
          <a:p>
            <a:endParaRPr>
              <a:solidFill>
                <a:srgbClr val="795339"/>
              </a:solidFill>
            </a:endParaRPr>
          </a:p>
        </p:txBody>
      </p:sp>
      <p:sp>
        <p:nvSpPr>
          <p:cNvPr id="4" name="Rectangle 4"/>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461493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5"/>
          <p:cNvSpPr>
            <a:spLocks noGrp="1"/>
          </p:cNvSpPr>
          <p:nvPr>
            <p:ph type="ftr" sz="quarter" idx="11"/>
          </p:nvPr>
        </p:nvSpPr>
        <p:spPr/>
        <p:txBody>
          <a:bodyPr/>
          <a:lstStyle/>
          <a:p>
            <a:endParaRPr>
              <a:solidFill>
                <a:srgbClr val="795339"/>
              </a:solidFill>
            </a:endParaRPr>
          </a:p>
        </p:txBody>
      </p:sp>
      <p:sp>
        <p:nvSpPr>
          <p:cNvPr id="7" name="Rectangle 6"/>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2632079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6" name="Rectangle 6"/>
          <p:cNvSpPr>
            <a:spLocks noGrp="1"/>
          </p:cNvSpPr>
          <p:nvPr>
            <p:ph type="ftr" sz="quarter" idx="11"/>
          </p:nvPr>
        </p:nvSpPr>
        <p:spPr/>
        <p:txBody>
          <a:bodyPr/>
          <a:lstStyle/>
          <a:p>
            <a:endParaRPr>
              <a:solidFill>
                <a:srgbClr val="795339"/>
              </a:solidFill>
            </a:endParaRPr>
          </a:p>
        </p:txBody>
      </p:sp>
      <p:sp>
        <p:nvSpPr>
          <p:cNvPr id="7" name="Rectangle 7"/>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1305173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988765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a:solidFill>
                  <a:srgbClr val="795339"/>
                </a:solidFill>
              </a:rPr>
              <a:pPr/>
              <a:t>11/6/2012</a:t>
            </a:fld>
            <a:endParaRPr>
              <a:solidFill>
                <a:srgbClr val="795339"/>
              </a:solidFill>
            </a:endParaRPr>
          </a:p>
        </p:txBody>
      </p:sp>
      <p:sp>
        <p:nvSpPr>
          <p:cNvPr id="5" name="Footer Placeholder 4"/>
          <p:cNvSpPr>
            <a:spLocks noGrp="1"/>
          </p:cNvSpPr>
          <p:nvPr>
            <p:ph type="ftr" sz="quarter" idx="11"/>
          </p:nvPr>
        </p:nvSpPr>
        <p:spPr/>
        <p:txBody>
          <a:bodyPr/>
          <a:lstStyle/>
          <a:p>
            <a:endParaRPr>
              <a:solidFill>
                <a:srgbClr val="795339"/>
              </a:solidFill>
            </a:endParaRPr>
          </a:p>
        </p:txBody>
      </p:sp>
      <p:sp>
        <p:nvSpPr>
          <p:cNvPr id="6" name="Slide Number Placeholder 5"/>
          <p:cNvSpPr>
            <a:spLocks noGrp="1"/>
          </p:cNvSpPr>
          <p:nvPr>
            <p:ph type="sldNum" sz="quarter" idx="12"/>
          </p:nvPr>
        </p:nvSpPr>
        <p:spPr/>
        <p:txBody>
          <a:body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8909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7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1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19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D70C-4BB2-45E5-9C59-3B8FB246FCAD}" type="datetimeFigureOut">
              <a:rPr lang="en-US" smtClean="0">
                <a:solidFill>
                  <a:prstClr val="black">
                    <a:tint val="75000"/>
                  </a:prstClr>
                </a:solidFill>
              </a:rPr>
              <a:pPr/>
              <a:t>11/17/2012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84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A5C159BD-3AB2-49B3-898A-4E923C7A5BF5}" type="slidenum">
              <a:rPr lang="en-US">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238365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E1D70C-4BB2-45E5-9C59-3B8FB246FCAD}" type="datetimeFigureOut">
              <a:rPr lang="en-US" smtClean="0">
                <a:solidFill>
                  <a:srgbClr val="464653"/>
                </a:solidFill>
              </a:rPr>
              <a:pPr/>
              <a:t>11/17/2012</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8FE447B-A7D5-4048-AA1C-B02589ECB082}"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45101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462829975"/>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A9E1D70C-4BB2-45E5-9C59-3B8FB246FCAD}" type="datetimeFigureOut">
              <a:rPr>
                <a:solidFill>
                  <a:srgbClr val="795339"/>
                </a:solidFill>
              </a:rPr>
              <a:pPr/>
              <a:t>11/6/2012</a:t>
            </a:fld>
            <a:endParaRPr>
              <a:solidFill>
                <a:srgbClr val="795339"/>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795339"/>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38FE447B-A7D5-4048-AA1C-B02589ECB082}" type="slidenum">
              <a:rPr>
                <a:solidFill>
                  <a:srgbClr val="795339"/>
                </a:solidFill>
              </a:rPr>
              <a:pPr/>
              <a:t>‹#›</a:t>
            </a:fld>
            <a:endParaRPr>
              <a:solidFill>
                <a:srgbClr val="795339"/>
              </a:solidFill>
            </a:endParaRPr>
          </a:p>
        </p:txBody>
      </p:sp>
    </p:spTree>
    <p:extLst>
      <p:ext uri="{BB962C8B-B14F-4D97-AF65-F5344CB8AC3E}">
        <p14:creationId xmlns:p14="http://schemas.microsoft.com/office/powerpoint/2010/main" val="449050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downloads.clipart.com/21843469.png?t=1218756153&amp;h=e95a6fa3d19448f5184c7f2f5db6228a&amp;u=stevenjwallac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hyperlink" Target="http://www.eyeondna.com/2007/08/20/100-facts-about-dn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Why I Believe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371600" y="4800600"/>
            <a:ext cx="6400800" cy="1752600"/>
          </a:xfrm>
        </p:spPr>
        <p:txBody>
          <a:bodyPr>
            <a:normAutofit fontScale="85000" lnSpcReduction="20000"/>
          </a:bodyPr>
          <a:lstStyle/>
          <a:p>
            <a:r>
              <a:rPr lang="en-US" dirty="0" smtClean="0"/>
              <a:t>“But sanctify the Lord God in your hearts, and always be ready to give a defense to everyone who asks you a reason for the hope that is in you, with meekness and fear” (1 Pet. 3:15)</a:t>
            </a:r>
            <a:endParaRPr lang="en-US" dirty="0"/>
          </a:p>
        </p:txBody>
      </p:sp>
      <p:sp>
        <p:nvSpPr>
          <p:cNvPr id="4" name="TextBox 3"/>
          <p:cNvSpPr txBox="1"/>
          <p:nvPr/>
        </p:nvSpPr>
        <p:spPr>
          <a:xfrm>
            <a:off x="2976979" y="2667000"/>
            <a:ext cx="3042821" cy="1200329"/>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rgbClr val="A35E21">
                        <a:tint val="90000"/>
                        <a:satMod val="120000"/>
                      </a:srgbClr>
                    </a:gs>
                    <a:gs pos="25000">
                      <a:srgbClr val="A35E21">
                        <a:tint val="93000"/>
                        <a:satMod val="120000"/>
                      </a:srgbClr>
                    </a:gs>
                    <a:gs pos="50000">
                      <a:srgbClr val="A35E21">
                        <a:shade val="89000"/>
                        <a:satMod val="110000"/>
                      </a:srgbClr>
                    </a:gs>
                    <a:gs pos="75000">
                      <a:srgbClr val="A35E21">
                        <a:tint val="93000"/>
                        <a:satMod val="120000"/>
                      </a:srgbClr>
                    </a:gs>
                    <a:gs pos="100000">
                      <a:srgbClr val="A35E21">
                        <a:tint val="90000"/>
                        <a:satMod val="120000"/>
                      </a:srgbClr>
                    </a:gs>
                  </a:gsLst>
                  <a:lin ang="5400000"/>
                </a:gradFill>
                <a:effectLst>
                  <a:outerShdw blurRad="80000" dist="40000" dir="5040000" algn="tl">
                    <a:srgbClr val="000000">
                      <a:alpha val="30000"/>
                    </a:srgbClr>
                  </a:outerShdw>
                </a:effectLst>
              </a:rPr>
              <a:t>IN GOD</a:t>
            </a:r>
            <a:endParaRPr lang="en-US" sz="7200" b="1" dirty="0">
              <a:ln w="11430"/>
              <a:gradFill>
                <a:gsLst>
                  <a:gs pos="0">
                    <a:srgbClr val="A35E21">
                      <a:tint val="90000"/>
                      <a:satMod val="120000"/>
                    </a:srgbClr>
                  </a:gs>
                  <a:gs pos="25000">
                    <a:srgbClr val="A35E21">
                      <a:tint val="93000"/>
                      <a:satMod val="120000"/>
                    </a:srgbClr>
                  </a:gs>
                  <a:gs pos="50000">
                    <a:srgbClr val="A35E21">
                      <a:shade val="89000"/>
                      <a:satMod val="110000"/>
                    </a:srgbClr>
                  </a:gs>
                  <a:gs pos="75000">
                    <a:srgbClr val="A35E21">
                      <a:tint val="93000"/>
                      <a:satMod val="120000"/>
                    </a:srgbClr>
                  </a:gs>
                  <a:gs pos="100000">
                    <a:srgbClr val="A35E21">
                      <a:tint val="90000"/>
                      <a:satMod val="120000"/>
                    </a:srgb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4042174" y="3877880"/>
            <a:ext cx="912429" cy="369332"/>
          </a:xfrm>
          <a:prstGeom prst="rect">
            <a:avLst/>
          </a:prstGeom>
          <a:noFill/>
        </p:spPr>
        <p:txBody>
          <a:bodyPr wrap="none" rtlCol="0">
            <a:spAutoFit/>
          </a:bodyPr>
          <a:lstStyle/>
          <a:p>
            <a:r>
              <a:rPr lang="en-US" dirty="0" smtClean="0"/>
              <a:t>(part 2)</a:t>
            </a:r>
            <a:endParaRPr lang="en-US" dirty="0"/>
          </a:p>
        </p:txBody>
      </p:sp>
    </p:spTree>
    <p:extLst>
      <p:ext uri="{BB962C8B-B14F-4D97-AF65-F5344CB8AC3E}">
        <p14:creationId xmlns:p14="http://schemas.microsoft.com/office/powerpoint/2010/main" val="1194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Life Required Intelligent Input!</a:t>
            </a:r>
            <a:endParaRPr lang="en-US" dirty="0"/>
          </a:p>
        </p:txBody>
      </p:sp>
      <p:sp>
        <p:nvSpPr>
          <p:cNvPr id="4" name="Text Placeholder 2"/>
          <p:cNvSpPr txBox="1">
            <a:spLocks/>
          </p:cNvSpPr>
          <p:nvPr/>
        </p:nvSpPr>
        <p:spPr>
          <a:xfrm>
            <a:off x="1219200" y="2057400"/>
            <a:ext cx="6781800" cy="685800"/>
          </a:xfrm>
          <a:prstGeom prst="rect">
            <a:avLst/>
          </a:prstGeom>
        </p:spPr>
        <p:txBody>
          <a:bodyPr vert="horz" anchor="t" anchorCtr="0">
            <a:normAutofit/>
          </a:bodyPr>
          <a:lstStyle/>
          <a:p>
            <a:pPr>
              <a:spcBef>
                <a:spcPts val="600"/>
              </a:spcBef>
              <a:buClr>
                <a:srgbClr val="727CA3"/>
              </a:buClr>
              <a:buSzPct val="76000"/>
              <a:buFont typeface="Wingdings 3"/>
              <a:buNone/>
              <a:defRPr/>
            </a:pPr>
            <a:r>
              <a:rPr lang="en-US" sz="2400">
                <a:solidFill>
                  <a:prstClr val="white">
                    <a:tint val="75000"/>
                  </a:prstClr>
                </a:solidFill>
              </a:rPr>
              <a:t>CONCLUSION:</a:t>
            </a:r>
            <a:endParaRPr lang="en-US" sz="2400" dirty="0">
              <a:solidFill>
                <a:prstClr val="white">
                  <a:tint val="75000"/>
                </a:prstClr>
              </a:solidFill>
            </a:endParaRPr>
          </a:p>
        </p:txBody>
      </p:sp>
    </p:spTree>
    <p:extLst>
      <p:ext uri="{BB962C8B-B14F-4D97-AF65-F5344CB8AC3E}">
        <p14:creationId xmlns:p14="http://schemas.microsoft.com/office/powerpoint/2010/main" val="637845845"/>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Acts 14:15-17</a:t>
            </a:r>
            <a:endParaRPr lang="en-US" dirty="0"/>
          </a:p>
        </p:txBody>
      </p:sp>
      <p:sp>
        <p:nvSpPr>
          <p:cNvPr id="5" name="Content Placeholder 4"/>
          <p:cNvSpPr>
            <a:spLocks noGrp="1"/>
          </p:cNvSpPr>
          <p:nvPr>
            <p:ph sz="quarter" idx="1"/>
          </p:nvPr>
        </p:nvSpPr>
        <p:spPr>
          <a:xfrm>
            <a:off x="457200" y="1219200"/>
            <a:ext cx="8229600" cy="5105400"/>
          </a:xfrm>
        </p:spPr>
        <p:txBody>
          <a:bodyPr/>
          <a:lstStyle/>
          <a:p>
            <a:pPr indent="-457200">
              <a:buNone/>
            </a:pPr>
            <a:r>
              <a:rPr lang="en-US" dirty="0"/>
              <a:t>15  and saying, "Men, why are you doing these things? We also are men with the same nature as you, and preach to you that </a:t>
            </a:r>
            <a:r>
              <a:rPr lang="en-US" u="sng" dirty="0">
                <a:effectLst>
                  <a:glow rad="139700">
                    <a:schemeClr val="accent4">
                      <a:satMod val="175000"/>
                      <a:alpha val="40000"/>
                    </a:schemeClr>
                  </a:glow>
                </a:effectLst>
              </a:rPr>
              <a:t>you should turn from these useless things to the living God, </a:t>
            </a:r>
            <a:r>
              <a:rPr lang="en-US" dirty="0"/>
              <a:t>who made the heaven, the earth, the sea, and all things that are in them,</a:t>
            </a:r>
          </a:p>
          <a:p>
            <a:pPr indent="-457200">
              <a:buNone/>
            </a:pPr>
            <a:r>
              <a:rPr lang="en-US" dirty="0"/>
              <a:t>16  "who in bygone generations allowed all nations to walk in their own ways.</a:t>
            </a:r>
          </a:p>
          <a:p>
            <a:pPr indent="-457200">
              <a:buNone/>
            </a:pPr>
            <a:r>
              <a:rPr lang="en-US" dirty="0"/>
              <a:t>17  "Nevertheless He did not leave Himself without witness, in that He did good, gave us rain from heaven and fruitful seasons, filling our hearts with food and gladness."</a:t>
            </a:r>
          </a:p>
          <a:p>
            <a:pPr indent="-457200">
              <a:buNone/>
            </a:pPr>
            <a:endParaRPr lang="en-US" dirty="0"/>
          </a:p>
        </p:txBody>
      </p:sp>
    </p:spTree>
    <p:extLst>
      <p:ext uri="{BB962C8B-B14F-4D97-AF65-F5344CB8AC3E}">
        <p14:creationId xmlns:p14="http://schemas.microsoft.com/office/powerpoint/2010/main" val="4061845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Acts 14:15-17</a:t>
            </a:r>
            <a:endParaRPr lang="en-US" dirty="0"/>
          </a:p>
        </p:txBody>
      </p:sp>
      <p:sp>
        <p:nvSpPr>
          <p:cNvPr id="5" name="Content Placeholder 4"/>
          <p:cNvSpPr>
            <a:spLocks noGrp="1"/>
          </p:cNvSpPr>
          <p:nvPr>
            <p:ph sz="quarter" idx="1"/>
          </p:nvPr>
        </p:nvSpPr>
        <p:spPr>
          <a:xfrm>
            <a:off x="457200" y="1219200"/>
            <a:ext cx="8229600" cy="5105400"/>
          </a:xfrm>
        </p:spPr>
        <p:txBody>
          <a:bodyPr/>
          <a:lstStyle/>
          <a:p>
            <a:pPr indent="-457200">
              <a:buNone/>
            </a:pPr>
            <a:r>
              <a:rPr lang="en-US" dirty="0"/>
              <a:t>15  and saying, "Men, why are you doing these things? We also are men with the same nature as you, and preach to you that </a:t>
            </a:r>
            <a:r>
              <a:rPr lang="en-US" dirty="0">
                <a:effectLst/>
              </a:rPr>
              <a:t>you should turn from these useless things to the living God, </a:t>
            </a:r>
            <a:r>
              <a:rPr lang="en-US" dirty="0"/>
              <a:t>who made the heaven, the earth, the sea, and all things that are in them,</a:t>
            </a:r>
          </a:p>
          <a:p>
            <a:pPr indent="-457200">
              <a:buNone/>
            </a:pPr>
            <a:r>
              <a:rPr lang="en-US" dirty="0">
                <a:effectLst>
                  <a:glow rad="228600">
                    <a:schemeClr val="accent4">
                      <a:satMod val="175000"/>
                      <a:alpha val="40000"/>
                    </a:schemeClr>
                  </a:glow>
                </a:effectLst>
              </a:rPr>
              <a:t>16  </a:t>
            </a:r>
            <a:r>
              <a:rPr lang="en-US" u="sng" dirty="0">
                <a:effectLst>
                  <a:glow rad="228600">
                    <a:schemeClr val="accent4">
                      <a:satMod val="175000"/>
                      <a:alpha val="40000"/>
                    </a:schemeClr>
                  </a:glow>
                </a:effectLst>
              </a:rPr>
              <a:t>"who in bygone generations allowed all nations to walk in their own ways.</a:t>
            </a:r>
          </a:p>
          <a:p>
            <a:pPr indent="-457200">
              <a:buNone/>
            </a:pPr>
            <a:r>
              <a:rPr lang="en-US" dirty="0"/>
              <a:t>17  "Nevertheless He did not leave Himself without witness, in that He did good, gave us rain from heaven and fruitful seasons, filling our hearts with food and gladness."</a:t>
            </a:r>
          </a:p>
          <a:p>
            <a:pPr indent="-457200">
              <a:buNone/>
            </a:pPr>
            <a:endParaRPr lang="en-US" dirty="0"/>
          </a:p>
        </p:txBody>
      </p:sp>
    </p:spTree>
    <p:extLst>
      <p:ext uri="{BB962C8B-B14F-4D97-AF65-F5344CB8AC3E}">
        <p14:creationId xmlns:p14="http://schemas.microsoft.com/office/powerpoint/2010/main" val="3939351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Him was life, and the life was the light of </a:t>
            </a:r>
            <a:r>
              <a:rPr lang="en-US" dirty="0" smtClean="0"/>
              <a:t>men” (Jn. 1:4)</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96594957"/>
              </p:ext>
            </p:extLst>
          </p:nvPr>
        </p:nvGraphicFramePr>
        <p:xfrm>
          <a:off x="2209800" y="990600"/>
          <a:ext cx="6858000" cy="569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24400" y="5726668"/>
            <a:ext cx="1894544" cy="369332"/>
          </a:xfrm>
          <a:prstGeom prst="rect">
            <a:avLst/>
          </a:prstGeom>
          <a:noFill/>
        </p:spPr>
        <p:txBody>
          <a:bodyPr wrap="square" rtlCol="0">
            <a:spAutoFit/>
          </a:bodyPr>
          <a:lstStyle/>
          <a:p>
            <a:pPr algn="ctr"/>
            <a:r>
              <a:rPr lang="en-US" i="1" dirty="0" smtClean="0">
                <a:solidFill>
                  <a:schemeClr val="bg1"/>
                </a:solidFill>
              </a:rPr>
              <a:t>“in Him was life”</a:t>
            </a:r>
            <a:endParaRPr lang="en-US" i="1" dirty="0">
              <a:solidFill>
                <a:schemeClr val="bg1"/>
              </a:solidFill>
            </a:endParaRPr>
          </a:p>
        </p:txBody>
      </p:sp>
      <p:grpSp>
        <p:nvGrpSpPr>
          <p:cNvPr id="11" name="Group 10"/>
          <p:cNvGrpSpPr/>
          <p:nvPr/>
        </p:nvGrpSpPr>
        <p:grpSpPr>
          <a:xfrm>
            <a:off x="457200" y="1367135"/>
            <a:ext cx="3581400" cy="461665"/>
            <a:chOff x="457200" y="1295400"/>
            <a:chExt cx="3733800" cy="461665"/>
          </a:xfrm>
        </p:grpSpPr>
        <p:sp>
          <p:nvSpPr>
            <p:cNvPr id="6" name="TextBox 5"/>
            <p:cNvSpPr txBox="1"/>
            <p:nvPr/>
          </p:nvSpPr>
          <p:spPr>
            <a:xfrm>
              <a:off x="457200" y="1295400"/>
              <a:ext cx="1776384" cy="461665"/>
            </a:xfrm>
            <a:prstGeom prst="rect">
              <a:avLst/>
            </a:prstGeom>
            <a:noFill/>
          </p:spPr>
          <p:txBody>
            <a:bodyPr wrap="none" rtlCol="0">
              <a:spAutoFit/>
            </a:bodyPr>
            <a:lstStyle/>
            <a:p>
              <a:r>
                <a:rPr lang="en-US" sz="2400" dirty="0" smtClean="0"/>
                <a:t>John 5:28, 29</a:t>
              </a:r>
              <a:endParaRPr lang="en-US" sz="2400" dirty="0"/>
            </a:p>
          </p:txBody>
        </p:sp>
        <p:cxnSp>
          <p:nvCxnSpPr>
            <p:cNvPr id="8" name="Straight Connector 7"/>
            <p:cNvCxnSpPr>
              <a:stCxn id="6" idx="3"/>
            </p:cNvCxnSpPr>
            <p:nvPr/>
          </p:nvCxnSpPr>
          <p:spPr>
            <a:xfrm>
              <a:off x="2233584" y="1526233"/>
              <a:ext cx="1957416"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457200" y="2205335"/>
            <a:ext cx="3733800" cy="461665"/>
            <a:chOff x="457200" y="1295400"/>
            <a:chExt cx="3733800" cy="461665"/>
          </a:xfrm>
        </p:grpSpPr>
        <p:sp>
          <p:nvSpPr>
            <p:cNvPr id="13" name="TextBox 12"/>
            <p:cNvSpPr txBox="1"/>
            <p:nvPr/>
          </p:nvSpPr>
          <p:spPr>
            <a:xfrm>
              <a:off x="457200" y="1295400"/>
              <a:ext cx="1754263" cy="461665"/>
            </a:xfrm>
            <a:prstGeom prst="rect">
              <a:avLst/>
            </a:prstGeom>
            <a:noFill/>
          </p:spPr>
          <p:txBody>
            <a:bodyPr wrap="none" rtlCol="0">
              <a:spAutoFit/>
            </a:bodyPr>
            <a:lstStyle/>
            <a:p>
              <a:r>
                <a:rPr lang="en-US" sz="2400" dirty="0" smtClean="0"/>
                <a:t>John 5:24-27</a:t>
              </a:r>
              <a:endParaRPr lang="en-US" sz="2400" dirty="0"/>
            </a:p>
          </p:txBody>
        </p:sp>
        <p:cxnSp>
          <p:nvCxnSpPr>
            <p:cNvPr id="14" name="Straight Connector 13"/>
            <p:cNvCxnSpPr>
              <a:stCxn id="13" idx="3"/>
            </p:cNvCxnSpPr>
            <p:nvPr/>
          </p:nvCxnSpPr>
          <p:spPr>
            <a:xfrm>
              <a:off x="2211463" y="1526233"/>
              <a:ext cx="1979537"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grpSp>
      <p:cxnSp>
        <p:nvCxnSpPr>
          <p:cNvPr id="16" name="Straight Connector 15"/>
          <p:cNvCxnSpPr/>
          <p:nvPr/>
        </p:nvCxnSpPr>
        <p:spPr>
          <a:xfrm>
            <a:off x="533400" y="1295400"/>
            <a:ext cx="0" cy="5029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57200" y="3048000"/>
            <a:ext cx="3962400" cy="461665"/>
            <a:chOff x="457200" y="1295400"/>
            <a:chExt cx="3733800" cy="461665"/>
          </a:xfrm>
        </p:grpSpPr>
        <p:sp>
          <p:nvSpPr>
            <p:cNvPr id="18" name="TextBox 17"/>
            <p:cNvSpPr txBox="1"/>
            <p:nvPr/>
          </p:nvSpPr>
          <p:spPr>
            <a:xfrm>
              <a:off x="457200" y="1295400"/>
              <a:ext cx="1513556" cy="461665"/>
            </a:xfrm>
            <a:prstGeom prst="rect">
              <a:avLst/>
            </a:prstGeom>
            <a:noFill/>
          </p:spPr>
          <p:txBody>
            <a:bodyPr wrap="none" rtlCol="0">
              <a:spAutoFit/>
            </a:bodyPr>
            <a:lstStyle/>
            <a:p>
              <a:r>
                <a:rPr lang="en-US" sz="2400" dirty="0" smtClean="0"/>
                <a:t>Acts 17:28</a:t>
              </a:r>
              <a:endParaRPr lang="en-US" sz="2400" dirty="0"/>
            </a:p>
          </p:txBody>
        </p:sp>
        <p:cxnSp>
          <p:nvCxnSpPr>
            <p:cNvPr id="19" name="Straight Connector 18"/>
            <p:cNvCxnSpPr>
              <a:stCxn id="18" idx="3"/>
            </p:cNvCxnSpPr>
            <p:nvPr/>
          </p:nvCxnSpPr>
          <p:spPr>
            <a:xfrm>
              <a:off x="1970756" y="1526233"/>
              <a:ext cx="2220244"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457200" y="3881735"/>
            <a:ext cx="4267200" cy="461665"/>
            <a:chOff x="457200" y="1295400"/>
            <a:chExt cx="3733800" cy="461665"/>
          </a:xfrm>
        </p:grpSpPr>
        <p:sp>
          <p:nvSpPr>
            <p:cNvPr id="21" name="TextBox 20"/>
            <p:cNvSpPr txBox="1"/>
            <p:nvPr/>
          </p:nvSpPr>
          <p:spPr>
            <a:xfrm>
              <a:off x="457200" y="1295400"/>
              <a:ext cx="1568224" cy="461665"/>
            </a:xfrm>
            <a:prstGeom prst="rect">
              <a:avLst/>
            </a:prstGeom>
            <a:noFill/>
          </p:spPr>
          <p:txBody>
            <a:bodyPr wrap="none" rtlCol="0">
              <a:spAutoFit/>
            </a:bodyPr>
            <a:lstStyle/>
            <a:p>
              <a:r>
                <a:rPr lang="en-US" sz="2400" dirty="0" smtClean="0"/>
                <a:t>Psalm 100:3</a:t>
              </a:r>
              <a:endParaRPr lang="en-US" sz="2400" dirty="0"/>
            </a:p>
          </p:txBody>
        </p:sp>
        <p:cxnSp>
          <p:nvCxnSpPr>
            <p:cNvPr id="22" name="Straight Connector 21"/>
            <p:cNvCxnSpPr>
              <a:stCxn id="21" idx="3"/>
            </p:cNvCxnSpPr>
            <p:nvPr/>
          </p:nvCxnSpPr>
          <p:spPr>
            <a:xfrm>
              <a:off x="2025424" y="1526233"/>
              <a:ext cx="2165576"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457200" y="4648200"/>
            <a:ext cx="4495800" cy="461665"/>
            <a:chOff x="457200" y="1295400"/>
            <a:chExt cx="3733800" cy="461665"/>
          </a:xfrm>
        </p:grpSpPr>
        <p:sp>
          <p:nvSpPr>
            <p:cNvPr id="24" name="TextBox 23"/>
            <p:cNvSpPr txBox="1"/>
            <p:nvPr/>
          </p:nvSpPr>
          <p:spPr>
            <a:xfrm>
              <a:off x="457200" y="1295400"/>
              <a:ext cx="1044061" cy="461665"/>
            </a:xfrm>
            <a:prstGeom prst="rect">
              <a:avLst/>
            </a:prstGeom>
            <a:noFill/>
          </p:spPr>
          <p:txBody>
            <a:bodyPr wrap="none" rtlCol="0">
              <a:spAutoFit/>
            </a:bodyPr>
            <a:lstStyle/>
            <a:p>
              <a:r>
                <a:rPr lang="en-US" sz="2400" dirty="0" smtClean="0"/>
                <a:t>John 1:4</a:t>
              </a:r>
              <a:endParaRPr lang="en-US" sz="2400" dirty="0"/>
            </a:p>
          </p:txBody>
        </p:sp>
        <p:cxnSp>
          <p:nvCxnSpPr>
            <p:cNvPr id="25" name="Straight Connector 24"/>
            <p:cNvCxnSpPr>
              <a:stCxn id="24" idx="3"/>
            </p:cNvCxnSpPr>
            <p:nvPr/>
          </p:nvCxnSpPr>
          <p:spPr>
            <a:xfrm>
              <a:off x="1501261" y="1526233"/>
              <a:ext cx="2689739"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91803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tx1"/>
                </a:solidFill>
                <a:effectLst>
                  <a:outerShdw blurRad="38100" dist="38100" dir="2700000" algn="tl">
                    <a:srgbClr val="000000"/>
                  </a:outerShdw>
                </a:effectLst>
              </a:rPr>
              <a:t>Hear the Word of God---</a:t>
            </a:r>
            <a:r>
              <a:rPr lang="en-US" sz="2800" b="1" dirty="0">
                <a:solidFill>
                  <a:schemeClr val="tx1"/>
                </a:solidFill>
                <a:effectLst>
                  <a:outerShdw blurRad="38100" dist="38100" dir="2700000" algn="tl">
                    <a:srgbClr val="000000"/>
                  </a:outerShdw>
                </a:effectLst>
              </a:rPr>
              <a:t>Rom. 10:17</a:t>
            </a:r>
          </a:p>
          <a:p>
            <a:pPr>
              <a:buFont typeface="Arial" pitchFamily="34" charset="0"/>
              <a:buChar char="•"/>
            </a:pPr>
            <a:r>
              <a:rPr lang="en-US" sz="3200" b="1" dirty="0">
                <a:solidFill>
                  <a:schemeClr val="tx1"/>
                </a:solidFill>
                <a:effectLst>
                  <a:outerShdw blurRad="38100" dist="38100" dir="2700000" algn="tl">
                    <a:srgbClr val="000000"/>
                  </a:outerShdw>
                </a:effectLst>
              </a:rPr>
              <a:t>Believing </a:t>
            </a:r>
            <a:r>
              <a:rPr lang="en-US" sz="3200" b="1" dirty="0" smtClean="0">
                <a:solidFill>
                  <a:schemeClr val="tx1"/>
                </a:solidFill>
                <a:effectLst>
                  <a:outerShdw blurRad="38100" dist="38100" dir="2700000" algn="tl">
                    <a:srgbClr val="000000"/>
                  </a:outerShdw>
                </a:effectLst>
              </a:rPr>
              <a:t>---</a:t>
            </a:r>
            <a:r>
              <a:rPr lang="en-US" sz="2800" b="1" dirty="0" smtClean="0">
                <a:solidFill>
                  <a:schemeClr val="tx1"/>
                </a:solidFill>
                <a:effectLst>
                  <a:outerShdw blurRad="38100" dist="38100" dir="2700000" algn="tl">
                    <a:srgbClr val="000000"/>
                  </a:outerShdw>
                </a:effectLst>
              </a:rPr>
              <a:t>Jn. 11:25</a:t>
            </a:r>
            <a:endParaRPr lang="en-US" sz="2800" b="1" dirty="0">
              <a:solidFill>
                <a:schemeClr val="tx1"/>
              </a:solidFill>
              <a:effectLst>
                <a:outerShdw blurRad="38100" dist="38100" dir="2700000" algn="tl">
                  <a:srgbClr val="000000"/>
                </a:outerShdw>
              </a:effectLst>
            </a:endParaRPr>
          </a:p>
          <a:p>
            <a:pPr>
              <a:buFont typeface="Arial" pitchFamily="34" charset="0"/>
              <a:buChar char="•"/>
            </a:pPr>
            <a:r>
              <a:rPr lang="en-US" sz="3200" b="1" dirty="0">
                <a:solidFill>
                  <a:schemeClr val="tx1"/>
                </a:solidFill>
                <a:effectLst>
                  <a:outerShdw blurRad="38100" dist="38100" dir="2700000" algn="tl">
                    <a:srgbClr val="000000"/>
                  </a:outerShdw>
                </a:effectLst>
              </a:rPr>
              <a:t>Repenting Of Your Sins---</a:t>
            </a:r>
            <a:r>
              <a:rPr lang="en-US" sz="2800" b="1" dirty="0">
                <a:solidFill>
                  <a:schemeClr val="tx1"/>
                </a:solidFill>
                <a:effectLst>
                  <a:outerShdw blurRad="38100" dist="38100" dir="2700000" algn="tl">
                    <a:srgbClr val="000000"/>
                  </a:outerShdw>
                </a:effectLst>
              </a:rPr>
              <a:t>Acts 2:38</a:t>
            </a:r>
          </a:p>
          <a:p>
            <a:pPr>
              <a:buFont typeface="Arial" pitchFamily="34" charset="0"/>
              <a:buChar char="•"/>
            </a:pPr>
            <a:r>
              <a:rPr lang="en-US" sz="3200" b="1" dirty="0">
                <a:solidFill>
                  <a:schemeClr val="tx1"/>
                </a:solidFill>
                <a:effectLst>
                  <a:outerShdw blurRad="38100" dist="38100" dir="2700000" algn="tl">
                    <a:srgbClr val="000000"/>
                  </a:outerShdw>
                </a:effectLst>
              </a:rPr>
              <a:t>Confess That Christ Is The Son of God---                </a:t>
            </a:r>
            <a:r>
              <a:rPr lang="en-US" sz="2800" b="1" dirty="0">
                <a:solidFill>
                  <a:schemeClr val="tx1"/>
                </a:solidFill>
                <a:effectLst>
                  <a:outerShdw blurRad="38100" dist="38100" dir="2700000" algn="tl">
                    <a:srgbClr val="000000"/>
                  </a:outerShdw>
                </a:effectLst>
              </a:rPr>
              <a:t>Rom. 10:10; Acts 8:37</a:t>
            </a:r>
          </a:p>
          <a:p>
            <a:pPr>
              <a:buFont typeface="Arial" pitchFamily="34" charset="0"/>
              <a:buChar char="•"/>
            </a:pPr>
            <a:r>
              <a:rPr lang="en-US" sz="3200" b="1" dirty="0">
                <a:solidFill>
                  <a:schemeClr val="tx1"/>
                </a:solidFill>
                <a:effectLst>
                  <a:outerShdw blurRad="38100" dist="38100" dir="2700000" algn="tl">
                    <a:srgbClr val="000000"/>
                  </a:outerShdw>
                </a:effectLst>
              </a:rPr>
              <a:t>Be Baptized Into Christ---</a:t>
            </a:r>
            <a:r>
              <a:rPr lang="en-US" sz="2800" b="1" dirty="0">
                <a:solidFill>
                  <a:schemeClr val="tx1"/>
                </a:solidFill>
                <a:effectLst>
                  <a:outerShdw blurRad="38100" dist="38100" dir="2700000" algn="tl">
                    <a:srgbClr val="000000"/>
                  </a:outerShdw>
                </a:effectLst>
              </a:rPr>
              <a:t>Gal. 3:26-29</a:t>
            </a:r>
          </a:p>
          <a:p>
            <a:pPr>
              <a:buFont typeface="Arial" pitchFamily="34" charset="0"/>
              <a:buChar char="•"/>
            </a:pPr>
            <a:r>
              <a:rPr lang="en-US" sz="3200" b="1" dirty="0">
                <a:solidFill>
                  <a:schemeClr val="tx1"/>
                </a:solidFill>
                <a:effectLst>
                  <a:outerShdw blurRad="38100" dist="38100" dir="2700000" algn="tl">
                    <a:srgbClr val="000000"/>
                  </a:outerShdw>
                </a:effectLst>
              </a:rPr>
              <a:t>Be Faithful Until Death---</a:t>
            </a:r>
            <a:r>
              <a:rPr lang="en-US" sz="2800" b="1" dirty="0">
                <a:solidFill>
                  <a:schemeClr val="tx1"/>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9525">
                  <a:solidFill>
                    <a:srgbClr val="3366FF"/>
                  </a:solidFill>
                  <a:round/>
                  <a:headEnd/>
                  <a:tailEnd/>
                </a:ln>
                <a:solidFill>
                  <a:srgbClr val="FFFFFF"/>
                </a:solidFill>
                <a:latin typeface="Arial Black"/>
              </a:rPr>
              <a:t>THE PLAN </a:t>
            </a:r>
            <a:r>
              <a:rPr lang="en-US" sz="3600" kern="10" dirty="0" smtClean="0">
                <a:ln w="9525">
                  <a:solidFill>
                    <a:srgbClr val="3366FF"/>
                  </a:solidFill>
                  <a:round/>
                  <a:headEnd/>
                  <a:tailEnd/>
                </a:ln>
                <a:solidFill>
                  <a:srgbClr val="FFFFFF"/>
                </a:solidFill>
                <a:latin typeface="Arial Black"/>
              </a:rPr>
              <a:t>TO SAVE</a:t>
            </a:r>
            <a:endParaRPr lang="en-US" sz="3600" kern="10" dirty="0">
              <a:ln w="9525">
                <a:solidFill>
                  <a:srgbClr val="3366FF"/>
                </a:solidFill>
                <a:round/>
                <a:headEnd/>
                <a:tailEnd/>
              </a:ln>
              <a:solidFill>
                <a:srgbClr val="FFFFFF"/>
              </a:solidFill>
              <a:latin typeface="Arial Black"/>
            </a:endParaRPr>
          </a:p>
          <a:p>
            <a:pPr algn="ctr" eaLnBrk="0" fontAlgn="base" hangingPunct="0">
              <a:spcBef>
                <a:spcPct val="0"/>
              </a:spcBef>
              <a:spcAft>
                <a:spcPct val="0"/>
              </a:spcAft>
            </a:pPr>
            <a:r>
              <a:rPr lang="en-US" sz="3600" kern="10" dirty="0">
                <a:ln w="9525">
                  <a:solidFill>
                    <a:srgbClr val="3366FF"/>
                  </a:solidFill>
                  <a:round/>
                  <a:headEnd/>
                  <a:tailEnd/>
                </a:ln>
                <a:solidFill>
                  <a:srgbClr val="FFFFFF"/>
                </a:solidFill>
                <a:latin typeface="Arial Black"/>
              </a:rPr>
              <a:t>YOUR </a:t>
            </a:r>
            <a:r>
              <a:rPr lang="en-US" sz="3600" kern="10" dirty="0" smtClean="0">
                <a:ln w="9525">
                  <a:solidFill>
                    <a:srgbClr val="3366FF"/>
                  </a:solidFill>
                  <a:round/>
                  <a:headEnd/>
                  <a:tailEnd/>
                </a:ln>
                <a:solidFill>
                  <a:srgbClr val="FFFFFF"/>
                </a:solidFill>
                <a:latin typeface="Arial Black"/>
              </a:rPr>
              <a:t>LIFE</a:t>
            </a:r>
            <a:endParaRPr lang="en-US" sz="3600" kern="10" dirty="0">
              <a:ln w="9525">
                <a:solidFill>
                  <a:srgbClr val="3366FF"/>
                </a:solidFill>
                <a:round/>
                <a:headEnd/>
                <a:tailEnd/>
              </a:ln>
              <a:solidFill>
                <a:srgbClr val="FFFFFF"/>
              </a:solidFill>
              <a:latin typeface="Arial Black"/>
            </a:endParaRP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2279606301"/>
      </p:ext>
    </p:extLst>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In God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Briefly noted from part 1:</a:t>
            </a:r>
          </a:p>
          <a:p>
            <a:pPr lvl="1"/>
            <a:r>
              <a:rPr lang="en-US" dirty="0" smtClean="0"/>
              <a:t>We may develop faith from the apparent inspiration qualities of the Bible; if the Bible is the word of God, then God exists (Rom. 10:17; 2 Tim. 3:16, 17)</a:t>
            </a:r>
          </a:p>
          <a:p>
            <a:pPr lvl="2"/>
            <a:r>
              <a:rPr lang="en-US" dirty="0" smtClean="0"/>
              <a:t>10 reasons why the Bible is the word of God</a:t>
            </a:r>
          </a:p>
          <a:p>
            <a:pPr lvl="1"/>
            <a:r>
              <a:rPr lang="en-US" dirty="0" smtClean="0"/>
              <a:t>We may develop faith from </a:t>
            </a:r>
            <a:r>
              <a:rPr lang="en-US" dirty="0" smtClean="0"/>
              <a:t>investigating the </a:t>
            </a:r>
            <a:r>
              <a:rPr lang="en-US" dirty="0" smtClean="0"/>
              <a:t>life, death and resurrection of Jesus Christ (1 Pet. 1:20, 21)</a:t>
            </a:r>
          </a:p>
          <a:p>
            <a:pPr marL="274320"/>
            <a:r>
              <a:rPr lang="en-US" dirty="0" smtClean="0"/>
              <a:t>Added </a:t>
            </a:r>
            <a:r>
              <a:rPr lang="en-US" u="sng" dirty="0" smtClean="0"/>
              <a:t>the cosmological evidence </a:t>
            </a:r>
            <a:r>
              <a:rPr lang="en-US" dirty="0" smtClean="0"/>
              <a:t>for God (Ps. 19:1)</a:t>
            </a:r>
          </a:p>
          <a:p>
            <a:pPr marL="786384" lvl="1" indent="-457200">
              <a:buFont typeface="+mj-lt"/>
              <a:buAutoNum type="arabicPeriod"/>
            </a:pPr>
            <a:r>
              <a:rPr lang="en-US" dirty="0" smtClean="0"/>
              <a:t>Whatever begins to exist has a cause</a:t>
            </a:r>
          </a:p>
          <a:p>
            <a:pPr marL="786384" lvl="1" indent="-457200">
              <a:buFont typeface="+mj-lt"/>
              <a:buAutoNum type="arabicPeriod"/>
            </a:pPr>
            <a:r>
              <a:rPr lang="en-US" dirty="0" smtClean="0"/>
              <a:t>The universe began to exist</a:t>
            </a:r>
          </a:p>
          <a:p>
            <a:pPr marL="786384" lvl="1" indent="-457200">
              <a:buFont typeface="+mj-lt"/>
              <a:buAutoNum type="arabicPeriod"/>
            </a:pPr>
            <a:r>
              <a:rPr lang="en-US" dirty="0" smtClean="0"/>
              <a:t>The universe has a cause</a:t>
            </a:r>
          </a:p>
          <a:p>
            <a:pPr lvl="2"/>
            <a:r>
              <a:rPr lang="en-US" dirty="0" smtClean="0"/>
              <a:t>Universe calls for a super-mind and Jehovah fits that description</a:t>
            </a:r>
          </a:p>
          <a:p>
            <a:r>
              <a:rPr lang="en-US" dirty="0" smtClean="0"/>
              <a:t>Today we add: </a:t>
            </a:r>
            <a:r>
              <a:rPr lang="en-US" u="sng" dirty="0" smtClean="0"/>
              <a:t>complexity of life</a:t>
            </a:r>
            <a:endParaRPr lang="en-US" u="sng" dirty="0"/>
          </a:p>
        </p:txBody>
      </p:sp>
    </p:spTree>
    <p:extLst>
      <p:ext uri="{BB962C8B-B14F-4D97-AF65-F5344CB8AC3E}">
        <p14:creationId xmlns:p14="http://schemas.microsoft.com/office/powerpoint/2010/main" val="278440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3050"/>
            <a:ext cx="3008313" cy="793750"/>
          </a:xfrm>
        </p:spPr>
        <p:style>
          <a:lnRef idx="0">
            <a:schemeClr val="accent6"/>
          </a:lnRef>
          <a:fillRef idx="3">
            <a:schemeClr val="accent6"/>
          </a:fillRef>
          <a:effectRef idx="3">
            <a:schemeClr val="accent6"/>
          </a:effectRef>
          <a:fontRef idx="minor">
            <a:schemeClr val="lt1"/>
          </a:fontRef>
        </p:style>
        <p:txBody>
          <a:bodyPr/>
          <a:lstStyle/>
          <a:p>
            <a:r>
              <a:rPr lang="en-US" dirty="0" smtClean="0"/>
              <a:t>2. Design:  Complexity in “Life” </a:t>
            </a:r>
            <a:endParaRPr lang="en-US" dirty="0"/>
          </a:p>
        </p:txBody>
      </p:sp>
      <p:sp>
        <p:nvSpPr>
          <p:cNvPr id="10" name="Content Placeholder 9"/>
          <p:cNvSpPr>
            <a:spLocks noGrp="1"/>
          </p:cNvSpPr>
          <p:nvPr>
            <p:ph idx="1"/>
          </p:nvPr>
        </p:nvSpPr>
        <p:spPr>
          <a:xfrm>
            <a:off x="4038600" y="273050"/>
            <a:ext cx="4800600" cy="6356350"/>
          </a:xfrm>
        </p:spPr>
        <p:txBody>
          <a:bodyPr>
            <a:normAutofit/>
          </a:bodyPr>
          <a:lstStyle/>
          <a:p>
            <a:r>
              <a:rPr lang="en-US" dirty="0" smtClean="0">
                <a:solidFill>
                  <a:schemeClr val="bg1"/>
                </a:solidFill>
              </a:rPr>
              <a:t>Can life exist without a LIFE-GIVER?</a:t>
            </a:r>
          </a:p>
          <a:p>
            <a:pPr lvl="1"/>
            <a:r>
              <a:rPr lang="en-US" dirty="0" smtClean="0">
                <a:solidFill>
                  <a:schemeClr val="bg1"/>
                </a:solidFill>
              </a:rPr>
              <a:t>Must the life-giver be living?</a:t>
            </a:r>
          </a:p>
          <a:p>
            <a:pPr lvl="1"/>
            <a:r>
              <a:rPr lang="en-US" dirty="0" smtClean="0">
                <a:solidFill>
                  <a:schemeClr val="bg1"/>
                </a:solidFill>
              </a:rPr>
              <a:t>Could the information required for life, arise from lifeless matter?</a:t>
            </a:r>
            <a:endParaRPr lang="en-US" dirty="0">
              <a:solidFill>
                <a:schemeClr val="bg1"/>
              </a:solidFill>
            </a:endParaRPr>
          </a:p>
        </p:txBody>
      </p:sp>
      <p:sp>
        <p:nvSpPr>
          <p:cNvPr id="11" name="Text Placeholder 10"/>
          <p:cNvSpPr>
            <a:spLocks noGrp="1"/>
          </p:cNvSpPr>
          <p:nvPr>
            <p:ph type="body" sz="half" idx="2"/>
          </p:nvPr>
        </p:nvSpPr>
        <p:spPr/>
        <p:txBody>
          <a:bodyPr/>
          <a:lstStyle/>
          <a:p>
            <a:r>
              <a:rPr lang="en-US" sz="2400" b="1" dirty="0" smtClean="0">
                <a:solidFill>
                  <a:schemeClr val="bg1"/>
                </a:solidFill>
              </a:rPr>
              <a:t>“Nor is He worshiped with men’s hands, as though He needed anything, since He gives to all life, breath, and all things” </a:t>
            </a:r>
            <a:br>
              <a:rPr lang="en-US" sz="2400" b="1" dirty="0" smtClean="0">
                <a:solidFill>
                  <a:schemeClr val="bg1"/>
                </a:solidFill>
              </a:rPr>
            </a:br>
            <a:r>
              <a:rPr lang="en-US" sz="2400" b="1" dirty="0" smtClean="0">
                <a:solidFill>
                  <a:schemeClr val="bg1"/>
                </a:solidFill>
              </a:rPr>
              <a:t>(Acts 17:25)</a:t>
            </a:r>
          </a:p>
          <a:p>
            <a:endParaRPr lang="en-US" dirty="0" smtClean="0">
              <a:solidFill>
                <a:schemeClr val="bg1"/>
              </a:solidFill>
            </a:endParaRPr>
          </a:p>
          <a:p>
            <a:endParaRPr lang="en-US" dirty="0" smtClean="0">
              <a:solidFill>
                <a:schemeClr val="bg1"/>
              </a:solidFill>
            </a:endParaRPr>
          </a:p>
          <a:p>
            <a:r>
              <a:rPr lang="en-US" sz="2000" dirty="0" smtClean="0">
                <a:solidFill>
                  <a:schemeClr val="bg1"/>
                </a:solidFill>
              </a:rPr>
              <a:t>1) Whatever Begins to Exist Has </a:t>
            </a:r>
            <a:r>
              <a:rPr lang="en-US" sz="2000" dirty="0">
                <a:solidFill>
                  <a:schemeClr val="bg1"/>
                </a:solidFill>
              </a:rPr>
              <a:t>a</a:t>
            </a:r>
            <a:r>
              <a:rPr lang="en-US" sz="2000" dirty="0" smtClean="0">
                <a:solidFill>
                  <a:schemeClr val="bg1"/>
                </a:solidFill>
              </a:rPr>
              <a:t> Cause</a:t>
            </a:r>
          </a:p>
          <a:p>
            <a:r>
              <a:rPr lang="en-US" sz="2000" dirty="0" smtClean="0">
                <a:solidFill>
                  <a:schemeClr val="bg1"/>
                </a:solidFill>
              </a:rPr>
              <a:t>2) Life Began To Exist</a:t>
            </a:r>
          </a:p>
          <a:p>
            <a:r>
              <a:rPr lang="en-US" sz="2000" dirty="0" smtClean="0">
                <a:solidFill>
                  <a:schemeClr val="bg1"/>
                </a:solidFill>
              </a:rPr>
              <a:t>3) Life Has a Cause</a:t>
            </a:r>
          </a:p>
        </p:txBody>
      </p:sp>
    </p:spTree>
    <p:extLst>
      <p:ext uri="{BB962C8B-B14F-4D97-AF65-F5344CB8AC3E}">
        <p14:creationId xmlns:p14="http://schemas.microsoft.com/office/powerpoint/2010/main" val="37987317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oAutofit/>
          </a:bodyPr>
          <a:lstStyle/>
          <a:p>
            <a:r>
              <a:rPr lang="en-US" dirty="0" smtClean="0"/>
              <a:t>“I will praise You, for I am fearfully and wonderfully made; Marvelous are Your works, And that my soul knows very well” </a:t>
            </a:r>
            <a:br>
              <a:rPr lang="en-US" dirty="0" smtClean="0"/>
            </a:br>
            <a:r>
              <a:rPr lang="en-US" dirty="0" smtClean="0"/>
              <a:t>(Ps. 139:14)</a:t>
            </a:r>
            <a:endParaRPr lang="en-US" dirty="0"/>
          </a:p>
        </p:txBody>
      </p:sp>
      <p:sp>
        <p:nvSpPr>
          <p:cNvPr id="6" name="Content Placeholder 5"/>
          <p:cNvSpPr>
            <a:spLocks noGrp="1"/>
          </p:cNvSpPr>
          <p:nvPr>
            <p:ph idx="1"/>
          </p:nvPr>
        </p:nvSpPr>
        <p:spPr>
          <a:xfrm>
            <a:off x="3575050" y="273049"/>
            <a:ext cx="5264150" cy="6584951"/>
          </a:xfrm>
        </p:spPr>
        <p:txBody>
          <a:bodyPr>
            <a:normAutofit fontScale="85000" lnSpcReduction="20000"/>
          </a:bodyPr>
          <a:lstStyle/>
          <a:p>
            <a:pPr marL="0" indent="0">
              <a:buNone/>
            </a:pPr>
            <a:r>
              <a:rPr lang="en-US" b="1" dirty="0" smtClean="0"/>
              <a:t>Life Demands More Than Matter:</a:t>
            </a:r>
          </a:p>
          <a:p>
            <a:pPr marL="0" indent="0">
              <a:buNone/>
            </a:pPr>
            <a:r>
              <a:rPr lang="en-US" dirty="0" smtClean="0"/>
              <a:t>“Now it’s the turn of the fundamental science of life, modern biochemistry, to disturb. </a:t>
            </a:r>
            <a:r>
              <a:rPr lang="en-US" i="1" dirty="0" smtClean="0"/>
              <a:t>The simplicity that was once expected to be the foundation of life has proven to be a phantom</a:t>
            </a:r>
            <a:r>
              <a:rPr lang="en-US" dirty="0" smtClean="0"/>
              <a:t>; instead, systems of horrendous, irreducible complexity inhabit the cell. The resulting realization that life was designed by an intelligence is a shock to us in the twentieth century who have gotten used to thinking of life as the result of simple natural laws. But other centuries have had their shocks, and there is no reason to suppose that we should escape them.</a:t>
            </a:r>
            <a:r>
              <a:rPr lang="en-US" baseline="30000" dirty="0" smtClean="0"/>
              <a:t>”</a:t>
            </a:r>
          </a:p>
        </p:txBody>
      </p:sp>
      <p:sp>
        <p:nvSpPr>
          <p:cNvPr id="3" name="Rectangle 2"/>
          <p:cNvSpPr/>
          <p:nvPr/>
        </p:nvSpPr>
        <p:spPr>
          <a:xfrm>
            <a:off x="3581400" y="6211669"/>
            <a:ext cx="5105400" cy="646331"/>
          </a:xfrm>
          <a:prstGeom prst="rect">
            <a:avLst/>
          </a:prstGeom>
        </p:spPr>
        <p:txBody>
          <a:bodyPr wrap="square">
            <a:spAutoFit/>
          </a:bodyPr>
          <a:lstStyle/>
          <a:p>
            <a:pPr marL="457200" indent="-457200"/>
            <a:r>
              <a:rPr lang="en-US" dirty="0" err="1"/>
              <a:t>Behe</a:t>
            </a:r>
            <a:r>
              <a:rPr lang="en-US" dirty="0"/>
              <a:t>, M. J., 1996. </a:t>
            </a:r>
            <a:r>
              <a:rPr lang="en-US" i="1" dirty="0"/>
              <a:t>Darwin’s Black Box</a:t>
            </a:r>
            <a:r>
              <a:rPr lang="en-US" dirty="0"/>
              <a:t>, (pp. 252, 253). New York, NY:  The Free Press</a:t>
            </a:r>
            <a:endParaRPr lang="en-US" baseline="30000" dirty="0"/>
          </a:p>
        </p:txBody>
      </p:sp>
      <p:cxnSp>
        <p:nvCxnSpPr>
          <p:cNvPr id="5" name="Straight Connector 4"/>
          <p:cNvCxnSpPr/>
          <p:nvPr/>
        </p:nvCxnSpPr>
        <p:spPr>
          <a:xfrm>
            <a:off x="3657600" y="6278880"/>
            <a:ext cx="502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 y="2401669"/>
            <a:ext cx="2514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5087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oAutofit/>
          </a:bodyPr>
          <a:lstStyle/>
          <a:p>
            <a:r>
              <a:rPr lang="en-US" dirty="0" smtClean="0"/>
              <a:t>“I will praise You, for I am fearfully and wonderfully made; Marvelous are Your works, And that my soul knows very well” </a:t>
            </a:r>
            <a:br>
              <a:rPr lang="en-US" dirty="0" smtClean="0"/>
            </a:br>
            <a:r>
              <a:rPr lang="en-US" dirty="0" smtClean="0"/>
              <a:t>(Ps. 139:14)</a:t>
            </a:r>
            <a:endParaRPr lang="en-US" dirty="0"/>
          </a:p>
        </p:txBody>
      </p:sp>
      <p:sp>
        <p:nvSpPr>
          <p:cNvPr id="6" name="Content Placeholder 5"/>
          <p:cNvSpPr>
            <a:spLocks noGrp="1"/>
          </p:cNvSpPr>
          <p:nvPr>
            <p:ph idx="1"/>
          </p:nvPr>
        </p:nvSpPr>
        <p:spPr>
          <a:xfrm>
            <a:off x="3575050" y="228600"/>
            <a:ext cx="5264150" cy="6324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dirty="0" smtClean="0"/>
              <a:t>“Our minds can’t comprehend the precision of some of them [balancing of fundamental laws and parameters of physics and the initial conditions of the universe, </a:t>
            </a:r>
            <a:r>
              <a:rPr lang="en-US" dirty="0" err="1" smtClean="0"/>
              <a:t>sjw</a:t>
            </a:r>
            <a:r>
              <a:rPr lang="en-US" dirty="0" smtClean="0"/>
              <a:t>]. The result is a universe that has just the right conditions to sustain life. The coincidences are simply too amazing to have been the result of happenstance—as Paul Davies said, ‘the impression of design is overwhelming’” </a:t>
            </a:r>
            <a:r>
              <a:rPr lang="en-US" sz="2600" dirty="0" smtClean="0"/>
              <a:t>(Robin Collins, PhD, interviewed by Lee </a:t>
            </a:r>
            <a:r>
              <a:rPr lang="en-US" sz="2600" dirty="0" err="1" smtClean="0"/>
              <a:t>Strobel</a:t>
            </a:r>
            <a:r>
              <a:rPr lang="en-US" sz="2600" dirty="0" smtClean="0"/>
              <a:t>, Case For A Creator, p.130)</a:t>
            </a:r>
            <a:endParaRPr lang="en-US" baseline="30000" dirty="0" smtClean="0"/>
          </a:p>
        </p:txBody>
      </p:sp>
      <p:pic>
        <p:nvPicPr>
          <p:cNvPr id="36867" name="Picture 3" descr="C:\Documents and Settings\Steven\Local Settings\Temporary Internet Files\Content.IE5\9ELZ5OS6\MPj04387270000[1].jpg"/>
          <p:cNvPicPr>
            <a:picLocks noChangeAspect="1" noChangeArrowheads="1"/>
          </p:cNvPicPr>
          <p:nvPr/>
        </p:nvPicPr>
        <p:blipFill>
          <a:blip r:embed="rId3" cstate="print"/>
          <a:srcRect/>
          <a:stretch>
            <a:fillRect/>
          </a:stretch>
        </p:blipFill>
        <p:spPr bwMode="auto">
          <a:xfrm>
            <a:off x="381000" y="2438400"/>
            <a:ext cx="3101340"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085274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447800"/>
            <a:ext cx="6705600" cy="639762"/>
          </a:xfrm>
        </p:spPr>
        <p:txBody>
          <a:bodyPr>
            <a:noAutofit/>
          </a:bodyPr>
          <a:lstStyle/>
          <a:p>
            <a:r>
              <a:rPr lang="en-US" sz="3200" dirty="0" smtClean="0"/>
              <a:t>Some Basic Necessities For Life:</a:t>
            </a:r>
            <a:endParaRPr lang="en-US" sz="3200" dirty="0"/>
          </a:p>
        </p:txBody>
      </p:sp>
      <p:sp>
        <p:nvSpPr>
          <p:cNvPr id="7" name="Content Placeholder 6"/>
          <p:cNvSpPr>
            <a:spLocks noGrp="1"/>
          </p:cNvSpPr>
          <p:nvPr>
            <p:ph sz="half" idx="2"/>
          </p:nvPr>
        </p:nvSpPr>
        <p:spPr>
          <a:xfrm>
            <a:off x="457200" y="2174875"/>
            <a:ext cx="4040188" cy="4530726"/>
          </a:xfrm>
        </p:spPr>
        <p:txBody>
          <a:bodyPr>
            <a:normAutofit/>
          </a:bodyPr>
          <a:lstStyle/>
          <a:p>
            <a:pPr marL="514350" indent="-514350">
              <a:buFont typeface="+mj-lt"/>
              <a:buAutoNum type="arabicPeriod"/>
            </a:pPr>
            <a:r>
              <a:rPr lang="en-US" sz="2800" dirty="0" smtClean="0">
                <a:solidFill>
                  <a:schemeClr val="tx1"/>
                </a:solidFill>
                <a:latin typeface="Andalus" pitchFamily="18" charset="-78"/>
                <a:cs typeface="Andalus" pitchFamily="18" charset="-78"/>
              </a:rPr>
              <a:t>Liquid Water</a:t>
            </a:r>
          </a:p>
          <a:p>
            <a:pPr marL="514350" indent="-514350">
              <a:buFont typeface="+mj-lt"/>
              <a:buAutoNum type="arabicPeriod"/>
            </a:pPr>
            <a:r>
              <a:rPr lang="en-US" sz="2800" dirty="0" smtClean="0">
                <a:solidFill>
                  <a:schemeClr val="tx1"/>
                </a:solidFill>
                <a:latin typeface="Andalus" pitchFamily="18" charset="-78"/>
                <a:cs typeface="Andalus" pitchFamily="18" charset="-78"/>
              </a:rPr>
              <a:t>Energy</a:t>
            </a:r>
          </a:p>
          <a:p>
            <a:pPr marL="514350" indent="-514350">
              <a:buFont typeface="+mj-lt"/>
              <a:buAutoNum type="arabicPeriod"/>
            </a:pPr>
            <a:r>
              <a:rPr lang="en-US" sz="2800" dirty="0" smtClean="0">
                <a:solidFill>
                  <a:schemeClr val="tx1"/>
                </a:solidFill>
                <a:latin typeface="Andalus" pitchFamily="18" charset="-78"/>
                <a:cs typeface="Andalus" pitchFamily="18" charset="-78"/>
              </a:rPr>
              <a:t>Suitable environment</a:t>
            </a:r>
          </a:p>
          <a:p>
            <a:pPr marL="514350" indent="-514350">
              <a:buFont typeface="+mj-lt"/>
              <a:buAutoNum type="arabicPeriod"/>
            </a:pPr>
            <a:r>
              <a:rPr lang="en-US" sz="2800" dirty="0" smtClean="0">
                <a:solidFill>
                  <a:schemeClr val="tx1"/>
                </a:solidFill>
                <a:latin typeface="Andalus" pitchFamily="18" charset="-78"/>
                <a:cs typeface="Andalus" pitchFamily="18" charset="-78"/>
              </a:rPr>
              <a:t>The elements, information </a:t>
            </a:r>
            <a:r>
              <a:rPr lang="en-US" sz="2800" dirty="0">
                <a:solidFill>
                  <a:schemeClr val="tx1"/>
                </a:solidFill>
                <a:latin typeface="Andalus" pitchFamily="18" charset="-78"/>
                <a:cs typeface="Andalus" pitchFamily="18" charset="-78"/>
              </a:rPr>
              <a:t>and mechanism for metabolism and </a:t>
            </a:r>
            <a:r>
              <a:rPr lang="en-US" sz="2800" dirty="0" smtClean="0">
                <a:solidFill>
                  <a:schemeClr val="tx1"/>
                </a:solidFill>
                <a:latin typeface="Andalus" pitchFamily="18" charset="-78"/>
                <a:cs typeface="Andalus" pitchFamily="18" charset="-78"/>
              </a:rPr>
              <a:t>reproduction</a:t>
            </a:r>
            <a:endParaRPr lang="en-US" sz="2800" dirty="0">
              <a:solidFill>
                <a:schemeClr val="tx1"/>
              </a:solidFill>
              <a:latin typeface="Andalus" pitchFamily="18" charset="-78"/>
              <a:cs typeface="Andalus" pitchFamily="18" charset="-78"/>
            </a:endParaRPr>
          </a:p>
        </p:txBody>
      </p:sp>
      <p:sp>
        <p:nvSpPr>
          <p:cNvPr id="9" name="Content Placeholder 8"/>
          <p:cNvSpPr>
            <a:spLocks noGrp="1"/>
          </p:cNvSpPr>
          <p:nvPr>
            <p:ph sz="quarter" idx="4"/>
          </p:nvPr>
        </p:nvSpPr>
        <p:spPr>
          <a:xfrm>
            <a:off x="4645025" y="2174874"/>
            <a:ext cx="4041775" cy="4530725"/>
          </a:xfrm>
          <a:solidFill>
            <a:srgbClr val="000000">
              <a:alpha val="69000"/>
            </a:srgbClr>
          </a:solidFill>
          <a:ln>
            <a:solidFill>
              <a:schemeClr val="accent2">
                <a:lumMod val="75000"/>
              </a:schemeClr>
            </a:solidFill>
          </a:ln>
        </p:spPr>
        <p:txBody>
          <a:bodyPr>
            <a:normAutofit lnSpcReduction="10000"/>
          </a:bodyPr>
          <a:lstStyle/>
          <a:p>
            <a:pPr marL="457200" indent="-457200">
              <a:buFont typeface="Wingdings" pitchFamily="2" charset="2"/>
              <a:buChar char="ü"/>
            </a:pPr>
            <a:r>
              <a:rPr lang="en-US" sz="2800" dirty="0" smtClean="0">
                <a:solidFill>
                  <a:schemeClr val="tx1"/>
                </a:solidFill>
                <a:latin typeface="Andalus" pitchFamily="18" charset="-78"/>
                <a:cs typeface="Andalus" pitchFamily="18" charset="-78"/>
              </a:rPr>
              <a:t>Abundant water</a:t>
            </a:r>
          </a:p>
          <a:p>
            <a:pPr marL="457200" indent="-457200">
              <a:buFont typeface="Wingdings" pitchFamily="2" charset="2"/>
              <a:buChar char="ü"/>
            </a:pPr>
            <a:r>
              <a:rPr lang="en-US" sz="2800" dirty="0" smtClean="0">
                <a:solidFill>
                  <a:schemeClr val="tx1"/>
                </a:solidFill>
                <a:latin typeface="Andalus" pitchFamily="18" charset="-78"/>
                <a:cs typeface="Andalus" pitchFamily="18" charset="-78"/>
              </a:rPr>
              <a:t>No energy = no life</a:t>
            </a:r>
          </a:p>
          <a:p>
            <a:pPr marL="457200" indent="-457200">
              <a:buFont typeface="Wingdings" pitchFamily="2" charset="2"/>
              <a:buChar char="ü"/>
            </a:pPr>
            <a:r>
              <a:rPr lang="en-US" sz="2800" dirty="0" smtClean="0">
                <a:solidFill>
                  <a:schemeClr val="tx1"/>
                </a:solidFill>
                <a:latin typeface="Andalus" pitchFamily="18" charset="-78"/>
                <a:cs typeface="Andalus" pitchFamily="18" charset="-78"/>
              </a:rPr>
              <a:t>Dense enough atmosphere, gravity</a:t>
            </a:r>
          </a:p>
          <a:p>
            <a:pPr marL="457200" indent="-457200">
              <a:buFont typeface="Wingdings" pitchFamily="2" charset="2"/>
              <a:buChar char="ü"/>
            </a:pPr>
            <a:r>
              <a:rPr lang="en-US" sz="2800" dirty="0" smtClean="0">
                <a:solidFill>
                  <a:schemeClr val="tx1"/>
                </a:solidFill>
                <a:latin typeface="Andalus" pitchFamily="18" charset="-78"/>
                <a:cs typeface="Andalus" pitchFamily="18" charset="-78"/>
              </a:rPr>
              <a:t>Life must </a:t>
            </a:r>
            <a:r>
              <a:rPr lang="en-US" sz="2800" dirty="0" smtClean="0">
                <a:solidFill>
                  <a:schemeClr val="tx1"/>
                </a:solidFill>
                <a:latin typeface="Andalus" pitchFamily="18" charset="-78"/>
                <a:cs typeface="Andalus" pitchFamily="18" charset="-78"/>
              </a:rPr>
              <a:t>replicate</a:t>
            </a:r>
            <a:endParaRPr lang="en-US" sz="2800" dirty="0" smtClean="0">
              <a:solidFill>
                <a:schemeClr val="tx1"/>
              </a:solidFill>
              <a:latin typeface="Andalus" pitchFamily="18" charset="-78"/>
              <a:cs typeface="Andalus" pitchFamily="18" charset="-78"/>
            </a:endParaRPr>
          </a:p>
          <a:p>
            <a:pPr lvl="1"/>
            <a:r>
              <a:rPr lang="en-US" dirty="0">
                <a:solidFill>
                  <a:schemeClr val="tx1"/>
                </a:solidFill>
              </a:rPr>
              <a:t>~</a:t>
            </a:r>
            <a:r>
              <a:rPr lang="en-US" dirty="0" smtClean="0">
                <a:solidFill>
                  <a:schemeClr val="tx1"/>
                </a:solidFill>
              </a:rPr>
              <a:t>mechanism for reproduction must </a:t>
            </a:r>
            <a:r>
              <a:rPr lang="en-US" dirty="0" smtClean="0">
                <a:solidFill>
                  <a:schemeClr val="tx1"/>
                </a:solidFill>
              </a:rPr>
              <a:t>exist</a:t>
            </a:r>
            <a:endParaRPr lang="en-US" dirty="0" smtClean="0">
              <a:solidFill>
                <a:schemeClr val="tx1"/>
              </a:solidFill>
            </a:endParaRPr>
          </a:p>
          <a:p>
            <a:pPr lvl="1"/>
            <a:r>
              <a:rPr lang="en-US" dirty="0" smtClean="0">
                <a:solidFill>
                  <a:schemeClr val="tx1"/>
                </a:solidFill>
              </a:rPr>
              <a:t>~life cannot exist without already having the mechanism </a:t>
            </a:r>
            <a:r>
              <a:rPr lang="en-US" u="sng" dirty="0" smtClean="0">
                <a:solidFill>
                  <a:schemeClr val="tx1"/>
                </a:solidFill>
              </a:rPr>
              <a:t>fully</a:t>
            </a:r>
            <a:r>
              <a:rPr lang="en-US" dirty="0" smtClean="0">
                <a:solidFill>
                  <a:schemeClr val="tx1"/>
                </a:solidFill>
              </a:rPr>
              <a:t> developed</a:t>
            </a:r>
          </a:p>
          <a:p>
            <a:pPr lvl="1"/>
            <a:r>
              <a:rPr lang="en-US" dirty="0" smtClean="0">
                <a:solidFill>
                  <a:schemeClr val="tx1"/>
                </a:solidFill>
              </a:rPr>
              <a:t>~also requires the information/code/instruction to be fully present!</a:t>
            </a:r>
          </a:p>
        </p:txBody>
      </p:sp>
      <p:sp>
        <p:nvSpPr>
          <p:cNvPr id="11" name="TextBox 10"/>
          <p:cNvSpPr txBox="1"/>
          <p:nvPr/>
        </p:nvSpPr>
        <p:spPr>
          <a:xfrm>
            <a:off x="533400" y="457200"/>
            <a:ext cx="4264309" cy="707886"/>
          </a:xfrm>
          <a:prstGeom prst="rect">
            <a:avLst/>
          </a:prstGeom>
          <a:noFill/>
        </p:spPr>
        <p:txBody>
          <a:bodyPr wrap="none" rtlCol="0">
            <a:spAutoFit/>
          </a:bodyPr>
          <a:lstStyle/>
          <a:p>
            <a:r>
              <a:rPr lang="en-US" sz="4000" dirty="0" smtClean="0">
                <a:latin typeface="Aharoni" pitchFamily="2" charset="-79"/>
                <a:cs typeface="Aharoni" pitchFamily="2" charset="-79"/>
              </a:rPr>
              <a:t>The Facts For Life</a:t>
            </a:r>
            <a:endParaRPr lang="en-US" sz="4000" dirty="0">
              <a:latin typeface="Aharoni" pitchFamily="2" charset="-79"/>
              <a:cs typeface="Aharoni" pitchFamily="2" charset="-79"/>
            </a:endParaRPr>
          </a:p>
        </p:txBody>
      </p:sp>
    </p:spTree>
    <p:extLst>
      <p:ext uri="{BB962C8B-B14F-4D97-AF65-F5344CB8AC3E}">
        <p14:creationId xmlns:p14="http://schemas.microsoft.com/office/powerpoint/2010/main" val="425995055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fade">
                                      <p:cBhvr>
                                        <p:cTn id="44" dur="500"/>
                                        <p:tgtEl>
                                          <p:spTgt spid="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artisticBlur radius="27"/>
                    </a14:imgEffect>
                    <a14:imgEffect>
                      <a14:colorTemperature colorTemp="8250"/>
                    </a14:imgEffect>
                    <a14:imgEffect>
                      <a14:saturation sat="18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John 1:1-4</a:t>
            </a:r>
            <a:endParaRPr lang="en-US" dirty="0"/>
          </a:p>
        </p:txBody>
      </p:sp>
      <p:sp>
        <p:nvSpPr>
          <p:cNvPr id="8" name="Subtitle 7"/>
          <p:cNvSpPr>
            <a:spLocks noGrp="1"/>
          </p:cNvSpPr>
          <p:nvPr>
            <p:ph type="subTitle" idx="1"/>
          </p:nvPr>
        </p:nvSpPr>
        <p:spPr>
          <a:xfrm>
            <a:off x="304800" y="1828800"/>
            <a:ext cx="8534400" cy="4724400"/>
          </a:xfrm>
        </p:spPr>
        <p:txBody>
          <a:bodyPr>
            <a:normAutofit fontScale="92500" lnSpcReduction="10000"/>
          </a:bodyPr>
          <a:lstStyle/>
          <a:p>
            <a:pPr marL="365760" indent="-457200" algn="l"/>
            <a:r>
              <a:rPr lang="en-US" dirty="0">
                <a:latin typeface="Andalus" pitchFamily="18" charset="-78"/>
                <a:cs typeface="Andalus" pitchFamily="18" charset="-78"/>
              </a:rPr>
              <a:t>1 </a:t>
            </a:r>
            <a:r>
              <a:rPr lang="en-US" dirty="0" smtClean="0">
                <a:latin typeface="Andalus" pitchFamily="18" charset="-78"/>
                <a:cs typeface="Andalus" pitchFamily="18" charset="-78"/>
              </a:rPr>
              <a:t>In </a:t>
            </a:r>
            <a:r>
              <a:rPr lang="en-US" dirty="0">
                <a:latin typeface="Andalus" pitchFamily="18" charset="-78"/>
                <a:cs typeface="Andalus" pitchFamily="18" charset="-78"/>
              </a:rPr>
              <a:t>the beginning was the Word, and the Word was with God, and the Word was God.</a:t>
            </a:r>
          </a:p>
          <a:p>
            <a:pPr marL="365760" indent="-457200" algn="l"/>
            <a:r>
              <a:rPr lang="en-US" dirty="0">
                <a:latin typeface="Andalus" pitchFamily="18" charset="-78"/>
                <a:cs typeface="Andalus" pitchFamily="18" charset="-78"/>
              </a:rPr>
              <a:t>2  He was in the beginning with God.</a:t>
            </a:r>
          </a:p>
          <a:p>
            <a:pPr marL="365760" indent="-457200" algn="l"/>
            <a:r>
              <a:rPr lang="en-US" dirty="0">
                <a:latin typeface="Andalus" pitchFamily="18" charset="-78"/>
                <a:cs typeface="Andalus" pitchFamily="18" charset="-78"/>
              </a:rPr>
              <a:t>3  All things were made through Him, and without Him nothing was made that was made.</a:t>
            </a:r>
          </a:p>
          <a:p>
            <a:pPr marL="365760" indent="-457200" algn="l"/>
            <a:r>
              <a:rPr lang="en-US" dirty="0">
                <a:effectLst>
                  <a:glow rad="63500">
                    <a:srgbClr val="FFFF00">
                      <a:alpha val="40000"/>
                    </a:srgbClr>
                  </a:glow>
                </a:effectLst>
                <a:latin typeface="Andalus" pitchFamily="18" charset="-78"/>
                <a:cs typeface="Andalus" pitchFamily="18" charset="-78"/>
              </a:rPr>
              <a:t>4  In Him was life, and the life was the light of men</a:t>
            </a:r>
            <a:r>
              <a:rPr lang="en-US" dirty="0" smtClean="0">
                <a:effectLst>
                  <a:glow rad="63500">
                    <a:srgbClr val="FFFF00">
                      <a:alpha val="40000"/>
                    </a:srgbClr>
                  </a:glow>
                </a:effectLst>
                <a:latin typeface="Andalus" pitchFamily="18" charset="-78"/>
                <a:cs typeface="Andalus" pitchFamily="18" charset="-78"/>
              </a:rPr>
              <a:t>.</a:t>
            </a:r>
            <a:endParaRPr lang="en-US" dirty="0">
              <a:effectLst>
                <a:glow rad="63500">
                  <a:srgbClr val="FFFF00">
                    <a:alpha val="40000"/>
                  </a:srgbClr>
                </a:glow>
              </a:effectLst>
              <a:latin typeface="Andalus" pitchFamily="18" charset="-78"/>
              <a:cs typeface="Andalus" pitchFamily="18" charset="-78"/>
            </a:endParaRPr>
          </a:p>
        </p:txBody>
      </p:sp>
    </p:spTree>
    <p:extLst>
      <p:ext uri="{BB962C8B-B14F-4D97-AF65-F5344CB8AC3E}">
        <p14:creationId xmlns:p14="http://schemas.microsoft.com/office/powerpoint/2010/main" val="794051816"/>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457200"/>
            <a:ext cx="2209800" cy="609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chemeClr val="bg1"/>
                </a:solidFill>
              </a:rPr>
              <a:t>DNA FACTS</a:t>
            </a:r>
            <a:endParaRPr lang="en-US" dirty="0">
              <a:solidFill>
                <a:schemeClr val="bg1"/>
              </a:solidFill>
            </a:endParaRPr>
          </a:p>
        </p:txBody>
      </p:sp>
      <p:sp>
        <p:nvSpPr>
          <p:cNvPr id="3" name="Content Placeholder 2"/>
          <p:cNvSpPr>
            <a:spLocks noGrp="1"/>
          </p:cNvSpPr>
          <p:nvPr>
            <p:ph idx="1"/>
          </p:nvPr>
        </p:nvSpPr>
        <p:spPr>
          <a:xfrm>
            <a:off x="2819400" y="273050"/>
            <a:ext cx="6019800" cy="6356350"/>
          </a:xfrm>
        </p:spPr>
        <p:txBody>
          <a:bodyPr>
            <a:noAutofit/>
          </a:bodyPr>
          <a:lstStyle/>
          <a:p>
            <a:r>
              <a:rPr lang="en-US" sz="2200" b="1" dirty="0" smtClean="0"/>
              <a:t>Referred to as the blue print of life</a:t>
            </a:r>
          </a:p>
          <a:p>
            <a:r>
              <a:rPr lang="en-US" sz="2200" b="1" dirty="0" smtClean="0"/>
              <a:t>Found in all living things</a:t>
            </a:r>
          </a:p>
          <a:p>
            <a:r>
              <a:rPr lang="en-US" sz="2200" b="1" dirty="0" smtClean="0"/>
              <a:t>Our entire DNA sequence is called a </a:t>
            </a:r>
            <a:r>
              <a:rPr lang="en-US" sz="2200" b="1" i="1" dirty="0" smtClean="0"/>
              <a:t>genome</a:t>
            </a:r>
            <a:r>
              <a:rPr lang="en-US" sz="2200" b="1" dirty="0" smtClean="0"/>
              <a:t>. </a:t>
            </a:r>
          </a:p>
          <a:p>
            <a:r>
              <a:rPr lang="en-US" sz="2200" b="1" dirty="0" smtClean="0"/>
              <a:t>Our entire DNA sequence would fill 200 1,000-page New York City telephone directories.</a:t>
            </a:r>
            <a:endParaRPr lang="en-US" sz="2200" b="1" baseline="30000" dirty="0" smtClean="0"/>
          </a:p>
          <a:p>
            <a:r>
              <a:rPr lang="en-US" sz="2200" b="1" dirty="0" smtClean="0"/>
              <a:t>DNA is so compact that a one-square-inch chip of DNA could encode the information in over 7 billion Bibles.</a:t>
            </a:r>
            <a:r>
              <a:rPr lang="en-US" sz="2200" b="1" baseline="30000" dirty="0" smtClean="0">
                <a:hlinkClick r:id="rId3" tooltip="Mike Riddle, &quot;Can Natural Processes Explain the Origin of Life&quot; May, 2007"/>
              </a:rPr>
              <a:t>1</a:t>
            </a:r>
            <a:r>
              <a:rPr lang="en-US" sz="2200" b="1" dirty="0" smtClean="0"/>
              <a:t> </a:t>
            </a:r>
          </a:p>
          <a:p>
            <a:r>
              <a:rPr lang="en-US" sz="2200" b="1" dirty="0" smtClean="0"/>
              <a:t>If unwound and tied together, the strands of DNA in one cell would stretch almost six feet but would be only 50 trillionths of an inch wide. </a:t>
            </a:r>
          </a:p>
          <a:p>
            <a:r>
              <a:rPr lang="en-US" sz="2200" b="1" dirty="0" smtClean="0"/>
              <a:t>If you unwrap all the DNA you have in all your cells, you could reach the moon 6000 times!</a:t>
            </a:r>
          </a:p>
          <a:p>
            <a:pPr lvl="1"/>
            <a:r>
              <a:rPr lang="en-US" sz="2200" b="1" dirty="0" smtClean="0"/>
              <a:t>You could reach the Sun 600 times</a:t>
            </a:r>
          </a:p>
          <a:p>
            <a:r>
              <a:rPr lang="en-US" sz="2200" b="1" dirty="0" smtClean="0"/>
              <a:t>It would take a person typing 60 words per minute, eight hours a day, around 50 years to type the human genome. </a:t>
            </a:r>
            <a:r>
              <a:rPr lang="en-US" sz="2200" b="1" baseline="30000" dirty="0" smtClean="0">
                <a:hlinkClick r:id="rId4" tooltip="Most of these were by Dr. Hsien-Hsien Lei"/>
              </a:rPr>
              <a:t>2</a:t>
            </a:r>
            <a:r>
              <a:rPr lang="en-US" sz="2200" b="1" dirty="0" smtClean="0"/>
              <a:t> </a:t>
            </a:r>
          </a:p>
        </p:txBody>
      </p:sp>
      <p:sp>
        <p:nvSpPr>
          <p:cNvPr id="4" name="Text Placeholder 3"/>
          <p:cNvSpPr>
            <a:spLocks noGrp="1"/>
          </p:cNvSpPr>
          <p:nvPr>
            <p:ph type="body" sz="half" idx="2"/>
          </p:nvPr>
        </p:nvSpPr>
        <p:spPr/>
        <p:txBody>
          <a:bodyPr/>
          <a:lstStyle/>
          <a:p>
            <a:r>
              <a:rPr lang="en-US" dirty="0" smtClean="0">
                <a:solidFill>
                  <a:schemeClr val="bg1">
                    <a:lumMod val="85000"/>
                  </a:schemeClr>
                </a:solidFill>
              </a:rPr>
              <a:t>(deoxyribonucleic acid)</a:t>
            </a:r>
            <a:endParaRPr lang="en-US" dirty="0">
              <a:solidFill>
                <a:schemeClr val="bg1">
                  <a:lumMod val="85000"/>
                </a:schemeClr>
              </a:solidFill>
            </a:endParaRPr>
          </a:p>
        </p:txBody>
      </p:sp>
      <p:pic>
        <p:nvPicPr>
          <p:cNvPr id="1026" name="Picture 2" descr="http://downloads.clipart.com/21560532.png?t=1218508439&amp;h=be4345850b117712eb7c730bcc783f71&amp;u=stevenjwallace"/>
          <p:cNvPicPr>
            <a:picLocks noChangeAspect="1" noChangeArrowheads="1"/>
          </p:cNvPicPr>
          <p:nvPr/>
        </p:nvPicPr>
        <p:blipFill>
          <a:blip r:embed="rId5"/>
          <a:srcRect/>
          <a:stretch>
            <a:fillRect/>
          </a:stretch>
        </p:blipFill>
        <p:spPr bwMode="auto">
          <a:xfrm>
            <a:off x="631825" y="2590800"/>
            <a:ext cx="1577975" cy="3709973"/>
          </a:xfrm>
          <a:prstGeom prst="rect">
            <a:avLst/>
          </a:prstGeom>
          <a:noFill/>
        </p:spPr>
      </p:pic>
    </p:spTree>
    <p:extLst>
      <p:ext uri="{BB962C8B-B14F-4D97-AF65-F5344CB8AC3E}">
        <p14:creationId xmlns:p14="http://schemas.microsoft.com/office/powerpoint/2010/main" val="7123148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7772400" cy="1143000"/>
          </a:xfrm>
        </p:spPr>
        <p:txBody>
          <a:bodyPr/>
          <a:lstStyle/>
          <a:p>
            <a:r>
              <a:rPr lang="en-US" sz="4800" b="1">
                <a:solidFill>
                  <a:schemeClr val="bg1"/>
                </a:solidFill>
                <a:latin typeface="OCR A Extended" pitchFamily="50" charset="0"/>
              </a:rPr>
              <a:t>Are We Fearfully and Wonderfully </a:t>
            </a:r>
            <a:r>
              <a:rPr lang="en-US" sz="4800" b="1" u="sng">
                <a:solidFill>
                  <a:schemeClr val="bg1"/>
                </a:solidFill>
                <a:latin typeface="OCR A Extended" pitchFamily="50" charset="0"/>
              </a:rPr>
              <a:t>Made</a:t>
            </a:r>
            <a:r>
              <a:rPr lang="en-US" sz="4800" b="1">
                <a:solidFill>
                  <a:schemeClr val="bg1"/>
                </a:solidFill>
                <a:latin typeface="OCR A Extended" pitchFamily="50" charset="0"/>
              </a:rPr>
              <a:t>?</a:t>
            </a:r>
          </a:p>
        </p:txBody>
      </p:sp>
      <p:sp>
        <p:nvSpPr>
          <p:cNvPr id="14339" name="Rectangle 3"/>
          <p:cNvSpPr>
            <a:spLocks noGrp="1" noChangeArrowheads="1"/>
          </p:cNvSpPr>
          <p:nvPr>
            <p:ph type="body" idx="1"/>
          </p:nvPr>
        </p:nvSpPr>
        <p:spPr>
          <a:xfrm>
            <a:off x="5715000" y="1828800"/>
            <a:ext cx="3429000" cy="4267200"/>
          </a:xfrm>
        </p:spPr>
        <p:txBody>
          <a:bodyPr/>
          <a:lstStyle/>
          <a:p>
            <a:r>
              <a:rPr lang="en-US" sz="2400" dirty="0">
                <a:solidFill>
                  <a:schemeClr val="bg1"/>
                </a:solidFill>
                <a:latin typeface="Cambria" pitchFamily="18" charset="0"/>
              </a:rPr>
              <a:t>Nucleus of Cell contains DNA</a:t>
            </a:r>
          </a:p>
          <a:p>
            <a:r>
              <a:rPr lang="en-US" sz="2400" dirty="0">
                <a:solidFill>
                  <a:schemeClr val="bg1"/>
                </a:solidFill>
                <a:latin typeface="Cambria" pitchFamily="18" charset="0"/>
              </a:rPr>
              <a:t>DNA is the CODE to our Genetic </a:t>
            </a:r>
            <a:r>
              <a:rPr lang="en-US" sz="2400" dirty="0" smtClean="0">
                <a:solidFill>
                  <a:schemeClr val="bg1"/>
                </a:solidFill>
                <a:latin typeface="Cambria" pitchFamily="18" charset="0"/>
              </a:rPr>
              <a:t>Makeup</a:t>
            </a:r>
            <a:endParaRPr lang="en-US" sz="2400" dirty="0">
              <a:solidFill>
                <a:schemeClr val="bg1"/>
              </a:solidFill>
              <a:latin typeface="Cambria" pitchFamily="18" charset="0"/>
            </a:endParaRPr>
          </a:p>
          <a:p>
            <a:r>
              <a:rPr lang="en-US" sz="2400" dirty="0" smtClean="0">
                <a:solidFill>
                  <a:schemeClr val="bg1"/>
                </a:solidFill>
                <a:latin typeface="Cambria" pitchFamily="18" charset="0"/>
              </a:rPr>
              <a:t>Compared </a:t>
            </a:r>
            <a:r>
              <a:rPr lang="en-US" sz="2400" dirty="0">
                <a:solidFill>
                  <a:schemeClr val="bg1"/>
                </a:solidFill>
                <a:latin typeface="Cambria" pitchFamily="18" charset="0"/>
              </a:rPr>
              <a:t>to a computer </a:t>
            </a:r>
            <a:r>
              <a:rPr lang="en-US" sz="2400" dirty="0" smtClean="0">
                <a:solidFill>
                  <a:schemeClr val="bg1"/>
                </a:solidFill>
                <a:latin typeface="Cambria" pitchFamily="18" charset="0"/>
              </a:rPr>
              <a:t>program</a:t>
            </a:r>
          </a:p>
          <a:p>
            <a:pPr lvl="1"/>
            <a:r>
              <a:rPr lang="en-US" sz="2000" dirty="0" smtClean="0">
                <a:solidFill>
                  <a:schemeClr val="bg1"/>
                </a:solidFill>
              </a:rPr>
              <a:t>D</a:t>
            </a:r>
            <a:r>
              <a:rPr lang="en-US" sz="2000" dirty="0" smtClean="0">
                <a:solidFill>
                  <a:schemeClr val="bg1"/>
                </a:solidFill>
                <a:latin typeface="Cambria" pitchFamily="18" charset="0"/>
              </a:rPr>
              <a:t>id </a:t>
            </a:r>
            <a:r>
              <a:rPr lang="en-US" sz="2000" dirty="0">
                <a:solidFill>
                  <a:schemeClr val="bg1"/>
                </a:solidFill>
                <a:latin typeface="Cambria" pitchFamily="18" charset="0"/>
              </a:rPr>
              <a:t>Microsoft Windows have a designer?</a:t>
            </a:r>
          </a:p>
        </p:txBody>
      </p:sp>
      <p:sp>
        <p:nvSpPr>
          <p:cNvPr id="14340" name="AutoShape 4"/>
          <p:cNvSpPr>
            <a:spLocks noChangeArrowheads="1"/>
          </p:cNvSpPr>
          <p:nvPr/>
        </p:nvSpPr>
        <p:spPr bwMode="auto">
          <a:xfrm>
            <a:off x="2209800" y="6172200"/>
            <a:ext cx="3352800" cy="457200"/>
          </a:xfrm>
          <a:prstGeom prst="homePlate">
            <a:avLst>
              <a:gd name="adj" fmla="val 83858"/>
            </a:avLst>
          </a:prstGeom>
          <a:gradFill rotWithShape="0">
            <a:gsLst>
              <a:gs pos="0">
                <a:srgbClr val="FFFF99"/>
              </a:gs>
              <a:gs pos="100000">
                <a:srgbClr val="6600FF"/>
              </a:gs>
            </a:gsLst>
            <a:lin ang="0" scaled="1"/>
          </a:gra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14342" name="Picture 6" descr="evolution-dna-packaging"/>
          <p:cNvPicPr>
            <a:picLocks noChangeAspect="1" noChangeArrowheads="1"/>
          </p:cNvPicPr>
          <p:nvPr/>
        </p:nvPicPr>
        <p:blipFill>
          <a:blip r:embed="rId3"/>
          <a:srcRect/>
          <a:stretch>
            <a:fillRect/>
          </a:stretch>
        </p:blipFill>
        <p:spPr bwMode="auto">
          <a:xfrm>
            <a:off x="0" y="1676400"/>
            <a:ext cx="5791200" cy="4008438"/>
          </a:xfrm>
          <a:prstGeom prst="rect">
            <a:avLst/>
          </a:prstGeom>
          <a:noFill/>
        </p:spPr>
      </p:pic>
    </p:spTree>
    <p:extLst>
      <p:ext uri="{BB962C8B-B14F-4D97-AF65-F5344CB8AC3E}">
        <p14:creationId xmlns:p14="http://schemas.microsoft.com/office/powerpoint/2010/main" val="203672727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2">
  <a:themeElements>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CH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2255</Words>
  <Application>Microsoft Office PowerPoint</Application>
  <PresentationFormat>On-screen Show (4:3)</PresentationFormat>
  <Paragraphs>144</Paragraphs>
  <Slides>14</Slides>
  <Notes>13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14</vt:i4>
      </vt:variant>
    </vt:vector>
  </HeadingPairs>
  <TitlesOfParts>
    <vt:vector size="33" baseType="lpstr">
      <vt:lpstr>Arial</vt:lpstr>
      <vt:lpstr>Bookman Old Style</vt:lpstr>
      <vt:lpstr>Calibri</vt:lpstr>
      <vt:lpstr>Wingdings 2</vt:lpstr>
      <vt:lpstr>Wingdings</vt:lpstr>
      <vt:lpstr>Andalus</vt:lpstr>
      <vt:lpstr>Wingdings 3</vt:lpstr>
      <vt:lpstr>Arial Black</vt:lpstr>
      <vt:lpstr>Gill Sans MT</vt:lpstr>
      <vt:lpstr>Candara</vt:lpstr>
      <vt:lpstr>Times New Roman</vt:lpstr>
      <vt:lpstr>Aharoni</vt:lpstr>
      <vt:lpstr>Cambria</vt:lpstr>
      <vt:lpstr>OCR A Extended</vt:lpstr>
      <vt:lpstr>1_Office Theme</vt:lpstr>
      <vt:lpstr>TECH2</vt:lpstr>
      <vt:lpstr>Origin</vt:lpstr>
      <vt:lpstr>Globe</vt:lpstr>
      <vt:lpstr>1_Human</vt:lpstr>
      <vt:lpstr>Why I Believe</vt:lpstr>
      <vt:lpstr>Belief In God</vt:lpstr>
      <vt:lpstr>2. Design:  Complexity in “Life” </vt:lpstr>
      <vt:lpstr>“I will praise You, for I am fearfully and wonderfully made; Marvelous are Your works, And that my soul knows very well”  (Ps. 139:14)</vt:lpstr>
      <vt:lpstr>“I will praise You, for I am fearfully and wonderfully made; Marvelous are Your works, And that my soul knows very well”  (Ps. 139:14)</vt:lpstr>
      <vt:lpstr>PowerPoint Presentation</vt:lpstr>
      <vt:lpstr>John 1:1-4</vt:lpstr>
      <vt:lpstr>DNA FACTS</vt:lpstr>
      <vt:lpstr>Are We Fearfully and Wonderfully Made?</vt:lpstr>
      <vt:lpstr>The Complexity of Life Required Intelligent Input!</vt:lpstr>
      <vt:lpstr>Acts 14:15-17</vt:lpstr>
      <vt:lpstr>Acts 14:15-17</vt:lpstr>
      <vt:lpstr>“In Him was life, and the life was the light of men” (Jn. 1:4)</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Design:  Complexity in “Life”</dc:title>
  <dc:creator>Steven J. Wallace</dc:creator>
  <cp:lastModifiedBy>Steven J. Wallace</cp:lastModifiedBy>
  <cp:revision>24</cp:revision>
  <dcterms:created xsi:type="dcterms:W3CDTF">2012-11-01T21:30:15Z</dcterms:created>
  <dcterms:modified xsi:type="dcterms:W3CDTF">2012-11-17T22:55:52Z</dcterms:modified>
</cp:coreProperties>
</file>